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7" r:id="rId2"/>
    <p:sldId id="258" r:id="rId3"/>
    <p:sldId id="260" r:id="rId4"/>
    <p:sldId id="326" r:id="rId5"/>
    <p:sldId id="261" r:id="rId6"/>
    <p:sldId id="327" r:id="rId7"/>
    <p:sldId id="347" r:id="rId8"/>
    <p:sldId id="262" r:id="rId9"/>
    <p:sldId id="328" r:id="rId10"/>
    <p:sldId id="329" r:id="rId11"/>
    <p:sldId id="349" r:id="rId12"/>
    <p:sldId id="380" r:id="rId13"/>
    <p:sldId id="365" r:id="rId14"/>
    <p:sldId id="350" r:id="rId15"/>
    <p:sldId id="366" r:id="rId16"/>
    <p:sldId id="351" r:id="rId17"/>
    <p:sldId id="368" r:id="rId18"/>
    <p:sldId id="352" r:id="rId19"/>
    <p:sldId id="369" r:id="rId20"/>
    <p:sldId id="259" r:id="rId21"/>
    <p:sldId id="330" r:id="rId22"/>
    <p:sldId id="264" r:id="rId23"/>
    <p:sldId id="331" r:id="rId24"/>
    <p:sldId id="363" r:id="rId25"/>
    <p:sldId id="282" r:id="rId26"/>
    <p:sldId id="332" r:id="rId27"/>
    <p:sldId id="266" r:id="rId28"/>
    <p:sldId id="373" r:id="rId29"/>
    <p:sldId id="267" r:id="rId30"/>
    <p:sldId id="269" r:id="rId31"/>
    <p:sldId id="334" r:id="rId32"/>
    <p:sldId id="270" r:id="rId33"/>
    <p:sldId id="370" r:id="rId34"/>
    <p:sldId id="371" r:id="rId35"/>
    <p:sldId id="265" r:id="rId36"/>
    <p:sldId id="374" r:id="rId37"/>
    <p:sldId id="271" r:id="rId38"/>
    <p:sldId id="272" r:id="rId39"/>
    <p:sldId id="375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356" r:id="rId49"/>
    <p:sldId id="376" r:id="rId50"/>
    <p:sldId id="357" r:id="rId51"/>
    <p:sldId id="377" r:id="rId52"/>
    <p:sldId id="358" r:id="rId53"/>
    <p:sldId id="378" r:id="rId54"/>
    <p:sldId id="359" r:id="rId55"/>
    <p:sldId id="379" r:id="rId56"/>
    <p:sldId id="362" r:id="rId57"/>
    <p:sldId id="307" r:id="rId58"/>
    <p:sldId id="308" r:id="rId59"/>
    <p:sldId id="309" r:id="rId60"/>
    <p:sldId id="364" r:id="rId61"/>
    <p:sldId id="311" r:id="rId62"/>
    <p:sldId id="312" r:id="rId63"/>
    <p:sldId id="314" r:id="rId64"/>
    <p:sldId id="313" r:id="rId65"/>
    <p:sldId id="315" r:id="rId66"/>
    <p:sldId id="316" r:id="rId67"/>
    <p:sldId id="284" r:id="rId68"/>
    <p:sldId id="286" r:id="rId69"/>
    <p:sldId id="290" r:id="rId70"/>
    <p:sldId id="291" r:id="rId71"/>
    <p:sldId id="285" r:id="rId72"/>
    <p:sldId id="287" r:id="rId73"/>
    <p:sldId id="295" r:id="rId74"/>
    <p:sldId id="296" r:id="rId75"/>
    <p:sldId id="297" r:id="rId76"/>
    <p:sldId id="298" r:id="rId77"/>
    <p:sldId id="289" r:id="rId78"/>
    <p:sldId id="288" r:id="rId79"/>
    <p:sldId id="292" r:id="rId80"/>
    <p:sldId id="293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324" r:id="rId97"/>
    <p:sldId id="325" r:id="rId98"/>
    <p:sldId id="393" r:id="rId99"/>
    <p:sldId id="381" r:id="rId100"/>
    <p:sldId id="382" r:id="rId101"/>
    <p:sldId id="383" r:id="rId102"/>
    <p:sldId id="384" r:id="rId103"/>
    <p:sldId id="390" r:id="rId104"/>
    <p:sldId id="388" r:id="rId105"/>
    <p:sldId id="389" r:id="rId106"/>
    <p:sldId id="391" r:id="rId107"/>
    <p:sldId id="385" r:id="rId108"/>
    <p:sldId id="386" r:id="rId109"/>
    <p:sldId id="387" r:id="rId110"/>
    <p:sldId id="392" r:id="rId111"/>
    <p:sldId id="394" r:id="rId112"/>
    <p:sldId id="398" r:id="rId113"/>
    <p:sldId id="396" r:id="rId114"/>
    <p:sldId id="395" r:id="rId115"/>
    <p:sldId id="399" r:id="rId116"/>
    <p:sldId id="397" r:id="rId117"/>
    <p:sldId id="400" r:id="rId118"/>
    <p:sldId id="401" r:id="rId119"/>
    <p:sldId id="402" r:id="rId120"/>
    <p:sldId id="403" r:id="rId121"/>
    <p:sldId id="404" r:id="rId122"/>
    <p:sldId id="405" r:id="rId123"/>
    <p:sldId id="406" r:id="rId1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2">
          <p15:clr>
            <a:srgbClr val="A4A3A4"/>
          </p15:clr>
        </p15:guide>
        <p15:guide id="2" pos="27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012"/>
        <p:guide pos="27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9FEEE-082E-4CA4-AF1E-D0E8746A7E9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78A52D-32FD-4E4A-854E-565897E74F88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Methods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5EC7F15-18D4-4D1A-AB73-97361B62B90E}" type="parTrans" cxnId="{35376C07-626F-46BB-B2F3-CC83ED9785EE}">
      <dgm:prSet/>
      <dgm:spPr/>
      <dgm:t>
        <a:bodyPr/>
        <a:lstStyle/>
        <a:p>
          <a:endParaRPr lang="zh-CN" altLang="en-US"/>
        </a:p>
      </dgm:t>
    </dgm:pt>
    <dgm:pt modelId="{D95CEB03-49CE-4D3C-A39C-2DE114BBF50F}" type="sibTrans" cxnId="{35376C07-626F-46BB-B2F3-CC83ED9785EE}">
      <dgm:prSet/>
      <dgm:spPr/>
      <dgm:t>
        <a:bodyPr/>
        <a:lstStyle/>
        <a:p>
          <a:endParaRPr lang="zh-CN" altLang="en-US"/>
        </a:p>
      </dgm:t>
    </dgm:pt>
    <dgm:pt modelId="{405B603C-625B-4E8F-8D01-6EC95476C797}">
      <dgm:prSet phldrT="[文本]"/>
      <dgm:spPr/>
      <dgm:t>
        <a:bodyPr/>
        <a:lstStyle/>
        <a:p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Interpolation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D4B61BBC-6BD3-4E44-A9FC-E71DC3485B83}" type="parTrans" cxnId="{82D1CCE8-5349-4B5C-8950-AAEF4E1940DE}">
      <dgm:prSet/>
      <dgm:spPr/>
      <dgm:t>
        <a:bodyPr/>
        <a:lstStyle/>
        <a:p>
          <a:endParaRPr lang="zh-CN" altLang="en-US"/>
        </a:p>
      </dgm:t>
    </dgm:pt>
    <dgm:pt modelId="{DD99428C-64EE-4A9A-A8D8-59DDB3B21C8F}" type="sibTrans" cxnId="{82D1CCE8-5349-4B5C-8950-AAEF4E1940DE}">
      <dgm:prSet/>
      <dgm:spPr/>
      <dgm:t>
        <a:bodyPr/>
        <a:lstStyle/>
        <a:p>
          <a:endParaRPr lang="zh-CN" altLang="en-US"/>
        </a:p>
      </dgm:t>
    </dgm:pt>
    <dgm:pt modelId="{CC4D75F2-12D9-44AF-A755-80BF86F11467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Reconstruction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25FD0E5-349B-40A9-B0FA-6F4D1E3C4A4F}" type="parTrans" cxnId="{FE0859EB-0107-43ED-9EFE-1A899FC83925}">
      <dgm:prSet/>
      <dgm:spPr/>
      <dgm:t>
        <a:bodyPr/>
        <a:lstStyle/>
        <a:p>
          <a:endParaRPr lang="zh-CN" altLang="en-US"/>
        </a:p>
      </dgm:t>
    </dgm:pt>
    <dgm:pt modelId="{9E9980A1-578D-4343-8D33-65C04C2336E5}" type="sibTrans" cxnId="{FE0859EB-0107-43ED-9EFE-1A899FC83925}">
      <dgm:prSet/>
      <dgm:spPr/>
      <dgm:t>
        <a:bodyPr/>
        <a:lstStyle/>
        <a:p>
          <a:endParaRPr lang="zh-CN" altLang="en-US"/>
        </a:p>
      </dgm:t>
    </dgm:pt>
    <dgm:pt modelId="{2440A0CE-9BBB-4FF9-A7B5-5D219C1C98C2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Learning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1482A3C9-BED9-496D-803F-7A808A0D837A}" type="parTrans" cxnId="{37CC9FED-7320-4B49-801A-C9C7B3CD2692}">
      <dgm:prSet/>
      <dgm:spPr/>
      <dgm:t>
        <a:bodyPr/>
        <a:lstStyle/>
        <a:p>
          <a:endParaRPr lang="zh-CN" altLang="en-US"/>
        </a:p>
      </dgm:t>
    </dgm:pt>
    <dgm:pt modelId="{06F20C2B-BA7E-458C-9001-16749BC3FFF2}" type="sibTrans" cxnId="{37CC9FED-7320-4B49-801A-C9C7B3CD2692}">
      <dgm:prSet/>
      <dgm:spPr/>
      <dgm:t>
        <a:bodyPr/>
        <a:lstStyle/>
        <a:p>
          <a:endParaRPr lang="zh-CN" altLang="en-US"/>
        </a:p>
      </dgm:t>
    </dgm:pt>
    <dgm:pt modelId="{2A66ADA2-6CB8-4C28-B28C-6393A7D3A67A}" type="pres">
      <dgm:prSet presAssocID="{AD59FEEE-082E-4CA4-AF1E-D0E8746A7E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03482-4367-4A2C-9BBE-A7AFCB47EEF9}" type="pres">
      <dgm:prSet presAssocID="{FB78A52D-32FD-4E4A-854E-565897E74F88}" presName="hierRoot1" presStyleCnt="0"/>
      <dgm:spPr/>
    </dgm:pt>
    <dgm:pt modelId="{6B489A7E-CAFD-4E90-8BC1-E2B957A3402A}" type="pres">
      <dgm:prSet presAssocID="{FB78A52D-32FD-4E4A-854E-565897E74F88}" presName="composite" presStyleCnt="0"/>
      <dgm:spPr/>
    </dgm:pt>
    <dgm:pt modelId="{9390AB87-8233-4A52-897B-E1FD4A502F71}" type="pres">
      <dgm:prSet presAssocID="{FB78A52D-32FD-4E4A-854E-565897E74F88}" presName="background" presStyleLbl="node0" presStyleIdx="0" presStyleCnt="1"/>
      <dgm:spPr/>
    </dgm:pt>
    <dgm:pt modelId="{DB326E83-72FD-4E7B-B620-EB3ECB06C7F3}" type="pres">
      <dgm:prSet presAssocID="{FB78A52D-32FD-4E4A-854E-565897E74F88}" presName="text" presStyleLbl="fgAcc0" presStyleIdx="0" presStyleCnt="1">
        <dgm:presLayoutVars>
          <dgm:chPref val="3"/>
        </dgm:presLayoutVars>
      </dgm:prSet>
      <dgm:spPr/>
    </dgm:pt>
    <dgm:pt modelId="{894A7F8B-3890-4F43-A7CA-26B31569CE04}" type="pres">
      <dgm:prSet presAssocID="{FB78A52D-32FD-4E4A-854E-565897E74F88}" presName="hierChild2" presStyleCnt="0"/>
      <dgm:spPr/>
    </dgm:pt>
    <dgm:pt modelId="{B0C0A899-07C4-43D0-8ED6-62158CA98858}" type="pres">
      <dgm:prSet presAssocID="{D4B61BBC-6BD3-4E44-A9FC-E71DC3485B83}" presName="Name10" presStyleLbl="parChTrans1D2" presStyleIdx="0" presStyleCnt="3"/>
      <dgm:spPr/>
    </dgm:pt>
    <dgm:pt modelId="{A16ADD09-BEB0-4F9B-A2FF-6C6B3CE43F9F}" type="pres">
      <dgm:prSet presAssocID="{405B603C-625B-4E8F-8D01-6EC95476C797}" presName="hierRoot2" presStyleCnt="0"/>
      <dgm:spPr/>
    </dgm:pt>
    <dgm:pt modelId="{0321D413-E33E-4E14-8C7D-3F84E6A909ED}" type="pres">
      <dgm:prSet presAssocID="{405B603C-625B-4E8F-8D01-6EC95476C797}" presName="composite2" presStyleCnt="0"/>
      <dgm:spPr/>
    </dgm:pt>
    <dgm:pt modelId="{FB0C4622-A4EE-4BF3-9DDF-7D194C33CD41}" type="pres">
      <dgm:prSet presAssocID="{405B603C-625B-4E8F-8D01-6EC95476C797}" presName="background2" presStyleLbl="node2" presStyleIdx="0" presStyleCnt="3"/>
      <dgm:spPr/>
    </dgm:pt>
    <dgm:pt modelId="{17C5B50C-DF87-427C-BBA2-AB2264673097}" type="pres">
      <dgm:prSet presAssocID="{405B603C-625B-4E8F-8D01-6EC95476C797}" presName="text2" presStyleLbl="fgAcc2" presStyleIdx="0" presStyleCnt="3" custScaleX="111062">
        <dgm:presLayoutVars>
          <dgm:chPref val="3"/>
        </dgm:presLayoutVars>
      </dgm:prSet>
      <dgm:spPr/>
    </dgm:pt>
    <dgm:pt modelId="{A2C0931F-5CD5-433C-B704-C6FF8A58A953}" type="pres">
      <dgm:prSet presAssocID="{405B603C-625B-4E8F-8D01-6EC95476C797}" presName="hierChild3" presStyleCnt="0"/>
      <dgm:spPr/>
    </dgm:pt>
    <dgm:pt modelId="{88C589DF-A403-489E-A421-06C7F7296760}" type="pres">
      <dgm:prSet presAssocID="{F25FD0E5-349B-40A9-B0FA-6F4D1E3C4A4F}" presName="Name10" presStyleLbl="parChTrans1D2" presStyleIdx="1" presStyleCnt="3"/>
      <dgm:spPr/>
    </dgm:pt>
    <dgm:pt modelId="{C8332A28-7DB2-4ACC-A8BD-FF61D5F38102}" type="pres">
      <dgm:prSet presAssocID="{CC4D75F2-12D9-44AF-A755-80BF86F11467}" presName="hierRoot2" presStyleCnt="0"/>
      <dgm:spPr/>
    </dgm:pt>
    <dgm:pt modelId="{AE2F1E27-654D-4128-AA44-A240EE052DC7}" type="pres">
      <dgm:prSet presAssocID="{CC4D75F2-12D9-44AF-A755-80BF86F11467}" presName="composite2" presStyleCnt="0"/>
      <dgm:spPr/>
    </dgm:pt>
    <dgm:pt modelId="{CDA876D7-0EA6-475A-BB14-EFC39E61E374}" type="pres">
      <dgm:prSet presAssocID="{CC4D75F2-12D9-44AF-A755-80BF86F11467}" presName="background2" presStyleLbl="node2" presStyleIdx="1" presStyleCnt="3"/>
      <dgm:spPr/>
    </dgm:pt>
    <dgm:pt modelId="{55A7EB57-4910-43FE-812C-C1846954DE18}" type="pres">
      <dgm:prSet presAssocID="{CC4D75F2-12D9-44AF-A755-80BF86F11467}" presName="text2" presStyleLbl="fgAcc2" presStyleIdx="1" presStyleCnt="3">
        <dgm:presLayoutVars>
          <dgm:chPref val="3"/>
        </dgm:presLayoutVars>
      </dgm:prSet>
      <dgm:spPr/>
    </dgm:pt>
    <dgm:pt modelId="{691816C5-11D8-454C-A7B7-606167638BD3}" type="pres">
      <dgm:prSet presAssocID="{CC4D75F2-12D9-44AF-A755-80BF86F11467}" presName="hierChild3" presStyleCnt="0"/>
      <dgm:spPr/>
    </dgm:pt>
    <dgm:pt modelId="{D90569F2-39DA-404D-AF84-A8F7EFF5CC6E}" type="pres">
      <dgm:prSet presAssocID="{1482A3C9-BED9-496D-803F-7A808A0D837A}" presName="Name10" presStyleLbl="parChTrans1D2" presStyleIdx="2" presStyleCnt="3"/>
      <dgm:spPr/>
    </dgm:pt>
    <dgm:pt modelId="{1D8C6AA8-64AD-4095-88F8-932DD3486759}" type="pres">
      <dgm:prSet presAssocID="{2440A0CE-9BBB-4FF9-A7B5-5D219C1C98C2}" presName="hierRoot2" presStyleCnt="0"/>
      <dgm:spPr/>
    </dgm:pt>
    <dgm:pt modelId="{B91F2BFE-A7B1-492B-B36E-69550D7E9A14}" type="pres">
      <dgm:prSet presAssocID="{2440A0CE-9BBB-4FF9-A7B5-5D219C1C98C2}" presName="composite2" presStyleCnt="0"/>
      <dgm:spPr/>
    </dgm:pt>
    <dgm:pt modelId="{25F49917-C5FD-4EE5-B34C-C496C797AB2B}" type="pres">
      <dgm:prSet presAssocID="{2440A0CE-9BBB-4FF9-A7B5-5D219C1C98C2}" presName="background2" presStyleLbl="node2" presStyleIdx="2" presStyleCnt="3"/>
      <dgm:spPr/>
    </dgm:pt>
    <dgm:pt modelId="{960E84F5-D566-4D61-991E-51217EB775B3}" type="pres">
      <dgm:prSet presAssocID="{2440A0CE-9BBB-4FF9-A7B5-5D219C1C98C2}" presName="text2" presStyleLbl="fgAcc2" presStyleIdx="2" presStyleCnt="3">
        <dgm:presLayoutVars>
          <dgm:chPref val="3"/>
        </dgm:presLayoutVars>
      </dgm:prSet>
      <dgm:spPr/>
    </dgm:pt>
    <dgm:pt modelId="{00B0354D-4B5F-49E5-8DB1-6B2483DCDA01}" type="pres">
      <dgm:prSet presAssocID="{2440A0CE-9BBB-4FF9-A7B5-5D219C1C98C2}" presName="hierChild3" presStyleCnt="0"/>
      <dgm:spPr/>
    </dgm:pt>
  </dgm:ptLst>
  <dgm:cxnLst>
    <dgm:cxn modelId="{35376C07-626F-46BB-B2F3-CC83ED9785EE}" srcId="{AD59FEEE-082E-4CA4-AF1E-D0E8746A7E91}" destId="{FB78A52D-32FD-4E4A-854E-565897E74F88}" srcOrd="0" destOrd="0" parTransId="{65EC7F15-18D4-4D1A-AB73-97361B62B90E}" sibTransId="{D95CEB03-49CE-4D3C-A39C-2DE114BBF50F}"/>
    <dgm:cxn modelId="{5F820910-0B26-4BCC-8ECC-EEB706A6DF3F}" type="presOf" srcId="{FB78A52D-32FD-4E4A-854E-565897E74F88}" destId="{DB326E83-72FD-4E7B-B620-EB3ECB06C7F3}" srcOrd="0" destOrd="0" presId="urn:microsoft.com/office/officeart/2005/8/layout/hierarchy1"/>
    <dgm:cxn modelId="{2CC10224-4DD3-4030-905E-32FC30FFAC6A}" type="presOf" srcId="{AD59FEEE-082E-4CA4-AF1E-D0E8746A7E91}" destId="{2A66ADA2-6CB8-4C28-B28C-6393A7D3A67A}" srcOrd="0" destOrd="0" presId="urn:microsoft.com/office/officeart/2005/8/layout/hierarchy1"/>
    <dgm:cxn modelId="{7F773456-A624-41F7-8BDA-E932A60092B2}" type="presOf" srcId="{D4B61BBC-6BD3-4E44-A9FC-E71DC3485B83}" destId="{B0C0A899-07C4-43D0-8ED6-62158CA98858}" srcOrd="0" destOrd="0" presId="urn:microsoft.com/office/officeart/2005/8/layout/hierarchy1"/>
    <dgm:cxn modelId="{5D70507D-3E84-4305-A4C8-098E8EB5CC83}" type="presOf" srcId="{CC4D75F2-12D9-44AF-A755-80BF86F11467}" destId="{55A7EB57-4910-43FE-812C-C1846954DE18}" srcOrd="0" destOrd="0" presId="urn:microsoft.com/office/officeart/2005/8/layout/hierarchy1"/>
    <dgm:cxn modelId="{93271693-E456-4667-AC4D-929E204DA731}" type="presOf" srcId="{405B603C-625B-4E8F-8D01-6EC95476C797}" destId="{17C5B50C-DF87-427C-BBA2-AB2264673097}" srcOrd="0" destOrd="0" presId="urn:microsoft.com/office/officeart/2005/8/layout/hierarchy1"/>
    <dgm:cxn modelId="{F4EE03A0-6DE4-4B2D-B068-8B3054D72414}" type="presOf" srcId="{1482A3C9-BED9-496D-803F-7A808A0D837A}" destId="{D90569F2-39DA-404D-AF84-A8F7EFF5CC6E}" srcOrd="0" destOrd="0" presId="urn:microsoft.com/office/officeart/2005/8/layout/hierarchy1"/>
    <dgm:cxn modelId="{832275AF-EBF4-46C3-B2A8-CB4E3D6D16D4}" type="presOf" srcId="{F25FD0E5-349B-40A9-B0FA-6F4D1E3C4A4F}" destId="{88C589DF-A403-489E-A421-06C7F7296760}" srcOrd="0" destOrd="0" presId="urn:microsoft.com/office/officeart/2005/8/layout/hierarchy1"/>
    <dgm:cxn modelId="{09DE8CCF-DFA2-4DBD-9827-9A0547B96545}" type="presOf" srcId="{2440A0CE-9BBB-4FF9-A7B5-5D219C1C98C2}" destId="{960E84F5-D566-4D61-991E-51217EB775B3}" srcOrd="0" destOrd="0" presId="urn:microsoft.com/office/officeart/2005/8/layout/hierarchy1"/>
    <dgm:cxn modelId="{82D1CCE8-5349-4B5C-8950-AAEF4E1940DE}" srcId="{FB78A52D-32FD-4E4A-854E-565897E74F88}" destId="{405B603C-625B-4E8F-8D01-6EC95476C797}" srcOrd="0" destOrd="0" parTransId="{D4B61BBC-6BD3-4E44-A9FC-E71DC3485B83}" sibTransId="{DD99428C-64EE-4A9A-A8D8-59DDB3B21C8F}"/>
    <dgm:cxn modelId="{FE0859EB-0107-43ED-9EFE-1A899FC83925}" srcId="{FB78A52D-32FD-4E4A-854E-565897E74F88}" destId="{CC4D75F2-12D9-44AF-A755-80BF86F11467}" srcOrd="1" destOrd="0" parTransId="{F25FD0E5-349B-40A9-B0FA-6F4D1E3C4A4F}" sibTransId="{9E9980A1-578D-4343-8D33-65C04C2336E5}"/>
    <dgm:cxn modelId="{37CC9FED-7320-4B49-801A-C9C7B3CD2692}" srcId="{FB78A52D-32FD-4E4A-854E-565897E74F88}" destId="{2440A0CE-9BBB-4FF9-A7B5-5D219C1C98C2}" srcOrd="2" destOrd="0" parTransId="{1482A3C9-BED9-496D-803F-7A808A0D837A}" sibTransId="{06F20C2B-BA7E-458C-9001-16749BC3FFF2}"/>
    <dgm:cxn modelId="{61A7117D-506B-4912-A9A0-D9E6CF7F8D0F}" type="presParOf" srcId="{2A66ADA2-6CB8-4C28-B28C-6393A7D3A67A}" destId="{A4703482-4367-4A2C-9BBE-A7AFCB47EEF9}" srcOrd="0" destOrd="0" presId="urn:microsoft.com/office/officeart/2005/8/layout/hierarchy1"/>
    <dgm:cxn modelId="{0C0676A5-8CEC-4ED9-A0ED-EE24724D70A8}" type="presParOf" srcId="{A4703482-4367-4A2C-9BBE-A7AFCB47EEF9}" destId="{6B489A7E-CAFD-4E90-8BC1-E2B957A3402A}" srcOrd="0" destOrd="0" presId="urn:microsoft.com/office/officeart/2005/8/layout/hierarchy1"/>
    <dgm:cxn modelId="{074E68F3-7074-4AFD-9077-3E89B48B8213}" type="presParOf" srcId="{6B489A7E-CAFD-4E90-8BC1-E2B957A3402A}" destId="{9390AB87-8233-4A52-897B-E1FD4A502F71}" srcOrd="0" destOrd="0" presId="urn:microsoft.com/office/officeart/2005/8/layout/hierarchy1"/>
    <dgm:cxn modelId="{7E143725-EF0D-4D39-A195-0C7D172DFF95}" type="presParOf" srcId="{6B489A7E-CAFD-4E90-8BC1-E2B957A3402A}" destId="{DB326E83-72FD-4E7B-B620-EB3ECB06C7F3}" srcOrd="1" destOrd="0" presId="urn:microsoft.com/office/officeart/2005/8/layout/hierarchy1"/>
    <dgm:cxn modelId="{B0F77D2F-213B-42C9-B0EC-E7B6C1F01186}" type="presParOf" srcId="{A4703482-4367-4A2C-9BBE-A7AFCB47EEF9}" destId="{894A7F8B-3890-4F43-A7CA-26B31569CE04}" srcOrd="1" destOrd="0" presId="urn:microsoft.com/office/officeart/2005/8/layout/hierarchy1"/>
    <dgm:cxn modelId="{08A23077-6419-4A1F-BB1E-F2D966FCE2FB}" type="presParOf" srcId="{894A7F8B-3890-4F43-A7CA-26B31569CE04}" destId="{B0C0A899-07C4-43D0-8ED6-62158CA98858}" srcOrd="0" destOrd="0" presId="urn:microsoft.com/office/officeart/2005/8/layout/hierarchy1"/>
    <dgm:cxn modelId="{F09F3E3D-E150-42BC-BB7E-13A5945F8714}" type="presParOf" srcId="{894A7F8B-3890-4F43-A7CA-26B31569CE04}" destId="{A16ADD09-BEB0-4F9B-A2FF-6C6B3CE43F9F}" srcOrd="1" destOrd="0" presId="urn:microsoft.com/office/officeart/2005/8/layout/hierarchy1"/>
    <dgm:cxn modelId="{E86E6D13-8DBA-4872-AE8C-1ACB05E31A23}" type="presParOf" srcId="{A16ADD09-BEB0-4F9B-A2FF-6C6B3CE43F9F}" destId="{0321D413-E33E-4E14-8C7D-3F84E6A909ED}" srcOrd="0" destOrd="0" presId="urn:microsoft.com/office/officeart/2005/8/layout/hierarchy1"/>
    <dgm:cxn modelId="{2B2A669D-472B-4D9A-99C2-40A302CDBBEF}" type="presParOf" srcId="{0321D413-E33E-4E14-8C7D-3F84E6A909ED}" destId="{FB0C4622-A4EE-4BF3-9DDF-7D194C33CD41}" srcOrd="0" destOrd="0" presId="urn:microsoft.com/office/officeart/2005/8/layout/hierarchy1"/>
    <dgm:cxn modelId="{90C8D623-4415-401F-AED5-8A6F8AE2CA5F}" type="presParOf" srcId="{0321D413-E33E-4E14-8C7D-3F84E6A909ED}" destId="{17C5B50C-DF87-427C-BBA2-AB2264673097}" srcOrd="1" destOrd="0" presId="urn:microsoft.com/office/officeart/2005/8/layout/hierarchy1"/>
    <dgm:cxn modelId="{12F183CC-5FC1-428F-93A0-D4DA3FE2F77F}" type="presParOf" srcId="{A16ADD09-BEB0-4F9B-A2FF-6C6B3CE43F9F}" destId="{A2C0931F-5CD5-433C-B704-C6FF8A58A953}" srcOrd="1" destOrd="0" presId="urn:microsoft.com/office/officeart/2005/8/layout/hierarchy1"/>
    <dgm:cxn modelId="{4B595EC6-802C-4CDD-BCD1-DB6A80AB6AEA}" type="presParOf" srcId="{894A7F8B-3890-4F43-A7CA-26B31569CE04}" destId="{88C589DF-A403-489E-A421-06C7F7296760}" srcOrd="2" destOrd="0" presId="urn:microsoft.com/office/officeart/2005/8/layout/hierarchy1"/>
    <dgm:cxn modelId="{E08F21F4-5898-4434-966E-A7188A9B80F9}" type="presParOf" srcId="{894A7F8B-3890-4F43-A7CA-26B31569CE04}" destId="{C8332A28-7DB2-4ACC-A8BD-FF61D5F38102}" srcOrd="3" destOrd="0" presId="urn:microsoft.com/office/officeart/2005/8/layout/hierarchy1"/>
    <dgm:cxn modelId="{18B8B71A-2AD9-48E3-A286-576C762C05C7}" type="presParOf" srcId="{C8332A28-7DB2-4ACC-A8BD-FF61D5F38102}" destId="{AE2F1E27-654D-4128-AA44-A240EE052DC7}" srcOrd="0" destOrd="0" presId="urn:microsoft.com/office/officeart/2005/8/layout/hierarchy1"/>
    <dgm:cxn modelId="{4E4D0EAB-8F67-4246-9988-529B3E693DA6}" type="presParOf" srcId="{AE2F1E27-654D-4128-AA44-A240EE052DC7}" destId="{CDA876D7-0EA6-475A-BB14-EFC39E61E374}" srcOrd="0" destOrd="0" presId="urn:microsoft.com/office/officeart/2005/8/layout/hierarchy1"/>
    <dgm:cxn modelId="{609FEBDF-67CC-40C7-A8D5-4FF73E051554}" type="presParOf" srcId="{AE2F1E27-654D-4128-AA44-A240EE052DC7}" destId="{55A7EB57-4910-43FE-812C-C1846954DE18}" srcOrd="1" destOrd="0" presId="urn:microsoft.com/office/officeart/2005/8/layout/hierarchy1"/>
    <dgm:cxn modelId="{D1574C6F-6279-4296-A124-BA09A2C3F3F0}" type="presParOf" srcId="{C8332A28-7DB2-4ACC-A8BD-FF61D5F38102}" destId="{691816C5-11D8-454C-A7B7-606167638BD3}" srcOrd="1" destOrd="0" presId="urn:microsoft.com/office/officeart/2005/8/layout/hierarchy1"/>
    <dgm:cxn modelId="{08A565DF-13D3-4257-81DE-91FFE82C499C}" type="presParOf" srcId="{894A7F8B-3890-4F43-A7CA-26B31569CE04}" destId="{D90569F2-39DA-404D-AF84-A8F7EFF5CC6E}" srcOrd="4" destOrd="0" presId="urn:microsoft.com/office/officeart/2005/8/layout/hierarchy1"/>
    <dgm:cxn modelId="{D42F96D4-136A-461E-815A-80A417179FE2}" type="presParOf" srcId="{894A7F8B-3890-4F43-A7CA-26B31569CE04}" destId="{1D8C6AA8-64AD-4095-88F8-932DD3486759}" srcOrd="5" destOrd="0" presId="urn:microsoft.com/office/officeart/2005/8/layout/hierarchy1"/>
    <dgm:cxn modelId="{54F2F141-3114-4EF8-B656-9DE284AB56A7}" type="presParOf" srcId="{1D8C6AA8-64AD-4095-88F8-932DD3486759}" destId="{B91F2BFE-A7B1-492B-B36E-69550D7E9A14}" srcOrd="0" destOrd="0" presId="urn:microsoft.com/office/officeart/2005/8/layout/hierarchy1"/>
    <dgm:cxn modelId="{87BBFE3F-B58B-4395-ACBB-52334276FEA3}" type="presParOf" srcId="{B91F2BFE-A7B1-492B-B36E-69550D7E9A14}" destId="{25F49917-C5FD-4EE5-B34C-C496C797AB2B}" srcOrd="0" destOrd="0" presId="urn:microsoft.com/office/officeart/2005/8/layout/hierarchy1"/>
    <dgm:cxn modelId="{89C8FC8B-FD83-4795-9A83-61E6722AA64F}" type="presParOf" srcId="{B91F2BFE-A7B1-492B-B36E-69550D7E9A14}" destId="{960E84F5-D566-4D61-991E-51217EB775B3}" srcOrd="1" destOrd="0" presId="urn:microsoft.com/office/officeart/2005/8/layout/hierarchy1"/>
    <dgm:cxn modelId="{FC6B7FB0-7005-4CA0-A4DA-01102BC361C0}" type="presParOf" srcId="{1D8C6AA8-64AD-4095-88F8-932DD3486759}" destId="{00B0354D-4B5F-49E5-8DB1-6B2483DCDA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59FEEE-082E-4CA4-AF1E-D0E8746A7E9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78A52D-32FD-4E4A-854E-565897E74F88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图像超分辨率</a:t>
          </a:r>
          <a:endParaRPr lang="en-US" altLang="zh-CN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方法</a:t>
          </a:r>
        </a:p>
      </dgm:t>
    </dgm:pt>
    <dgm:pt modelId="{65EC7F15-18D4-4D1A-AB73-97361B62B90E}" type="parTrans" cxnId="{35376C07-626F-46BB-B2F3-CC83ED9785EE}">
      <dgm:prSet/>
      <dgm:spPr/>
      <dgm:t>
        <a:bodyPr/>
        <a:lstStyle/>
        <a:p>
          <a:endParaRPr lang="zh-CN" altLang="en-US"/>
        </a:p>
      </dgm:t>
    </dgm:pt>
    <dgm:pt modelId="{D95CEB03-49CE-4D3C-A39C-2DE114BBF50F}" type="sibTrans" cxnId="{35376C07-626F-46BB-B2F3-CC83ED9785EE}">
      <dgm:prSet/>
      <dgm:spPr/>
      <dgm:t>
        <a:bodyPr/>
        <a:lstStyle/>
        <a:p>
          <a:endParaRPr lang="zh-CN" altLang="en-US"/>
        </a:p>
      </dgm:t>
    </dgm:pt>
    <dgm:pt modelId="{405B603C-625B-4E8F-8D01-6EC95476C797}">
      <dgm:prSet phldrT="[文本]"/>
      <dgm:spPr/>
      <dgm:t>
        <a:bodyPr/>
        <a:lstStyle/>
        <a:p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插值</a:t>
          </a:r>
        </a:p>
      </dgm:t>
    </dgm:pt>
    <dgm:pt modelId="{D4B61BBC-6BD3-4E44-A9FC-E71DC3485B83}" type="parTrans" cxnId="{82D1CCE8-5349-4B5C-8950-AAEF4E1940DE}">
      <dgm:prSet/>
      <dgm:spPr/>
      <dgm:t>
        <a:bodyPr/>
        <a:lstStyle/>
        <a:p>
          <a:endParaRPr lang="zh-CN" altLang="en-US"/>
        </a:p>
      </dgm:t>
    </dgm:pt>
    <dgm:pt modelId="{DD99428C-64EE-4A9A-A8D8-59DDB3B21C8F}" type="sibTrans" cxnId="{82D1CCE8-5349-4B5C-8950-AAEF4E1940DE}">
      <dgm:prSet/>
      <dgm:spPr/>
      <dgm:t>
        <a:bodyPr/>
        <a:lstStyle/>
        <a:p>
          <a:endParaRPr lang="zh-CN" altLang="en-US"/>
        </a:p>
      </dgm:t>
    </dgm:pt>
    <dgm:pt modelId="{CC4D75F2-12D9-44AF-A755-80BF86F11467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重建</a:t>
          </a:r>
        </a:p>
      </dgm:t>
    </dgm:pt>
    <dgm:pt modelId="{F25FD0E5-349B-40A9-B0FA-6F4D1E3C4A4F}" type="parTrans" cxnId="{FE0859EB-0107-43ED-9EFE-1A899FC83925}">
      <dgm:prSet/>
      <dgm:spPr/>
      <dgm:t>
        <a:bodyPr/>
        <a:lstStyle/>
        <a:p>
          <a:endParaRPr lang="zh-CN" altLang="en-US"/>
        </a:p>
      </dgm:t>
    </dgm:pt>
    <dgm:pt modelId="{9E9980A1-578D-4343-8D33-65C04C2336E5}" type="sibTrans" cxnId="{FE0859EB-0107-43ED-9EFE-1A899FC83925}">
      <dgm:prSet/>
      <dgm:spPr/>
      <dgm:t>
        <a:bodyPr/>
        <a:lstStyle/>
        <a:p>
          <a:endParaRPr lang="zh-CN" altLang="en-US"/>
        </a:p>
      </dgm:t>
    </dgm:pt>
    <dgm:pt modelId="{2440A0CE-9BBB-4FF9-A7B5-5D219C1C98C2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学习</a:t>
          </a:r>
        </a:p>
      </dgm:t>
    </dgm:pt>
    <dgm:pt modelId="{1482A3C9-BED9-496D-803F-7A808A0D837A}" type="parTrans" cxnId="{37CC9FED-7320-4B49-801A-C9C7B3CD2692}">
      <dgm:prSet/>
      <dgm:spPr/>
      <dgm:t>
        <a:bodyPr/>
        <a:lstStyle/>
        <a:p>
          <a:endParaRPr lang="zh-CN" altLang="en-US"/>
        </a:p>
      </dgm:t>
    </dgm:pt>
    <dgm:pt modelId="{06F20C2B-BA7E-458C-9001-16749BC3FFF2}" type="sibTrans" cxnId="{37CC9FED-7320-4B49-801A-C9C7B3CD2692}">
      <dgm:prSet/>
      <dgm:spPr/>
      <dgm:t>
        <a:bodyPr/>
        <a:lstStyle/>
        <a:p>
          <a:endParaRPr lang="zh-CN" altLang="en-US"/>
        </a:p>
      </dgm:t>
    </dgm:pt>
    <dgm:pt modelId="{2A66ADA2-6CB8-4C28-B28C-6393A7D3A67A}" type="pres">
      <dgm:prSet presAssocID="{AD59FEEE-082E-4CA4-AF1E-D0E8746A7E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03482-4367-4A2C-9BBE-A7AFCB47EEF9}" type="pres">
      <dgm:prSet presAssocID="{FB78A52D-32FD-4E4A-854E-565897E74F88}" presName="hierRoot1" presStyleCnt="0"/>
      <dgm:spPr/>
    </dgm:pt>
    <dgm:pt modelId="{6B489A7E-CAFD-4E90-8BC1-E2B957A3402A}" type="pres">
      <dgm:prSet presAssocID="{FB78A52D-32FD-4E4A-854E-565897E74F88}" presName="composite" presStyleCnt="0"/>
      <dgm:spPr/>
    </dgm:pt>
    <dgm:pt modelId="{9390AB87-8233-4A52-897B-E1FD4A502F71}" type="pres">
      <dgm:prSet presAssocID="{FB78A52D-32FD-4E4A-854E-565897E74F88}" presName="background" presStyleLbl="node0" presStyleIdx="0" presStyleCnt="1"/>
      <dgm:spPr/>
    </dgm:pt>
    <dgm:pt modelId="{DB326E83-72FD-4E7B-B620-EB3ECB06C7F3}" type="pres">
      <dgm:prSet presAssocID="{FB78A52D-32FD-4E4A-854E-565897E74F88}" presName="text" presStyleLbl="fgAcc0" presStyleIdx="0" presStyleCnt="1">
        <dgm:presLayoutVars>
          <dgm:chPref val="3"/>
        </dgm:presLayoutVars>
      </dgm:prSet>
      <dgm:spPr/>
    </dgm:pt>
    <dgm:pt modelId="{894A7F8B-3890-4F43-A7CA-26B31569CE04}" type="pres">
      <dgm:prSet presAssocID="{FB78A52D-32FD-4E4A-854E-565897E74F88}" presName="hierChild2" presStyleCnt="0"/>
      <dgm:spPr/>
    </dgm:pt>
    <dgm:pt modelId="{B0C0A899-07C4-43D0-8ED6-62158CA98858}" type="pres">
      <dgm:prSet presAssocID="{D4B61BBC-6BD3-4E44-A9FC-E71DC3485B83}" presName="Name10" presStyleLbl="parChTrans1D2" presStyleIdx="0" presStyleCnt="3"/>
      <dgm:spPr/>
    </dgm:pt>
    <dgm:pt modelId="{A16ADD09-BEB0-4F9B-A2FF-6C6B3CE43F9F}" type="pres">
      <dgm:prSet presAssocID="{405B603C-625B-4E8F-8D01-6EC95476C797}" presName="hierRoot2" presStyleCnt="0"/>
      <dgm:spPr/>
    </dgm:pt>
    <dgm:pt modelId="{0321D413-E33E-4E14-8C7D-3F84E6A909ED}" type="pres">
      <dgm:prSet presAssocID="{405B603C-625B-4E8F-8D01-6EC95476C797}" presName="composite2" presStyleCnt="0"/>
      <dgm:spPr/>
    </dgm:pt>
    <dgm:pt modelId="{FB0C4622-A4EE-4BF3-9DDF-7D194C33CD41}" type="pres">
      <dgm:prSet presAssocID="{405B603C-625B-4E8F-8D01-6EC95476C797}" presName="background2" presStyleLbl="node2" presStyleIdx="0" presStyleCnt="3"/>
      <dgm:spPr/>
    </dgm:pt>
    <dgm:pt modelId="{17C5B50C-DF87-427C-BBA2-AB2264673097}" type="pres">
      <dgm:prSet presAssocID="{405B603C-625B-4E8F-8D01-6EC95476C797}" presName="text2" presStyleLbl="fgAcc2" presStyleIdx="0" presStyleCnt="3" custScaleX="111062">
        <dgm:presLayoutVars>
          <dgm:chPref val="3"/>
        </dgm:presLayoutVars>
      </dgm:prSet>
      <dgm:spPr/>
    </dgm:pt>
    <dgm:pt modelId="{A2C0931F-5CD5-433C-B704-C6FF8A58A953}" type="pres">
      <dgm:prSet presAssocID="{405B603C-625B-4E8F-8D01-6EC95476C797}" presName="hierChild3" presStyleCnt="0"/>
      <dgm:spPr/>
    </dgm:pt>
    <dgm:pt modelId="{88C589DF-A403-489E-A421-06C7F7296760}" type="pres">
      <dgm:prSet presAssocID="{F25FD0E5-349B-40A9-B0FA-6F4D1E3C4A4F}" presName="Name10" presStyleLbl="parChTrans1D2" presStyleIdx="1" presStyleCnt="3"/>
      <dgm:spPr/>
    </dgm:pt>
    <dgm:pt modelId="{C8332A28-7DB2-4ACC-A8BD-FF61D5F38102}" type="pres">
      <dgm:prSet presAssocID="{CC4D75F2-12D9-44AF-A755-80BF86F11467}" presName="hierRoot2" presStyleCnt="0"/>
      <dgm:spPr/>
    </dgm:pt>
    <dgm:pt modelId="{AE2F1E27-654D-4128-AA44-A240EE052DC7}" type="pres">
      <dgm:prSet presAssocID="{CC4D75F2-12D9-44AF-A755-80BF86F11467}" presName="composite2" presStyleCnt="0"/>
      <dgm:spPr/>
    </dgm:pt>
    <dgm:pt modelId="{CDA876D7-0EA6-475A-BB14-EFC39E61E374}" type="pres">
      <dgm:prSet presAssocID="{CC4D75F2-12D9-44AF-A755-80BF86F11467}" presName="background2" presStyleLbl="node2" presStyleIdx="1" presStyleCnt="3"/>
      <dgm:spPr/>
    </dgm:pt>
    <dgm:pt modelId="{55A7EB57-4910-43FE-812C-C1846954DE18}" type="pres">
      <dgm:prSet presAssocID="{CC4D75F2-12D9-44AF-A755-80BF86F11467}" presName="text2" presStyleLbl="fgAcc2" presStyleIdx="1" presStyleCnt="3">
        <dgm:presLayoutVars>
          <dgm:chPref val="3"/>
        </dgm:presLayoutVars>
      </dgm:prSet>
      <dgm:spPr/>
    </dgm:pt>
    <dgm:pt modelId="{691816C5-11D8-454C-A7B7-606167638BD3}" type="pres">
      <dgm:prSet presAssocID="{CC4D75F2-12D9-44AF-A755-80BF86F11467}" presName="hierChild3" presStyleCnt="0"/>
      <dgm:spPr/>
    </dgm:pt>
    <dgm:pt modelId="{D90569F2-39DA-404D-AF84-A8F7EFF5CC6E}" type="pres">
      <dgm:prSet presAssocID="{1482A3C9-BED9-496D-803F-7A808A0D837A}" presName="Name10" presStyleLbl="parChTrans1D2" presStyleIdx="2" presStyleCnt="3"/>
      <dgm:spPr/>
    </dgm:pt>
    <dgm:pt modelId="{1D8C6AA8-64AD-4095-88F8-932DD3486759}" type="pres">
      <dgm:prSet presAssocID="{2440A0CE-9BBB-4FF9-A7B5-5D219C1C98C2}" presName="hierRoot2" presStyleCnt="0"/>
      <dgm:spPr/>
    </dgm:pt>
    <dgm:pt modelId="{B91F2BFE-A7B1-492B-B36E-69550D7E9A14}" type="pres">
      <dgm:prSet presAssocID="{2440A0CE-9BBB-4FF9-A7B5-5D219C1C98C2}" presName="composite2" presStyleCnt="0"/>
      <dgm:spPr/>
    </dgm:pt>
    <dgm:pt modelId="{25F49917-C5FD-4EE5-B34C-C496C797AB2B}" type="pres">
      <dgm:prSet presAssocID="{2440A0CE-9BBB-4FF9-A7B5-5D219C1C98C2}" presName="background2" presStyleLbl="node2" presStyleIdx="2" presStyleCnt="3"/>
      <dgm:spPr/>
    </dgm:pt>
    <dgm:pt modelId="{960E84F5-D566-4D61-991E-51217EB775B3}" type="pres">
      <dgm:prSet presAssocID="{2440A0CE-9BBB-4FF9-A7B5-5D219C1C98C2}" presName="text2" presStyleLbl="fgAcc2" presStyleIdx="2" presStyleCnt="3">
        <dgm:presLayoutVars>
          <dgm:chPref val="3"/>
        </dgm:presLayoutVars>
      </dgm:prSet>
      <dgm:spPr/>
    </dgm:pt>
    <dgm:pt modelId="{00B0354D-4B5F-49E5-8DB1-6B2483DCDA01}" type="pres">
      <dgm:prSet presAssocID="{2440A0CE-9BBB-4FF9-A7B5-5D219C1C98C2}" presName="hierChild3" presStyleCnt="0"/>
      <dgm:spPr/>
    </dgm:pt>
  </dgm:ptLst>
  <dgm:cxnLst>
    <dgm:cxn modelId="{35376C07-626F-46BB-B2F3-CC83ED9785EE}" srcId="{AD59FEEE-082E-4CA4-AF1E-D0E8746A7E91}" destId="{FB78A52D-32FD-4E4A-854E-565897E74F88}" srcOrd="0" destOrd="0" parTransId="{65EC7F15-18D4-4D1A-AB73-97361B62B90E}" sibTransId="{D95CEB03-49CE-4D3C-A39C-2DE114BBF50F}"/>
    <dgm:cxn modelId="{5F820910-0B26-4BCC-8ECC-EEB706A6DF3F}" type="presOf" srcId="{FB78A52D-32FD-4E4A-854E-565897E74F88}" destId="{DB326E83-72FD-4E7B-B620-EB3ECB06C7F3}" srcOrd="0" destOrd="0" presId="urn:microsoft.com/office/officeart/2005/8/layout/hierarchy1"/>
    <dgm:cxn modelId="{2CC10224-4DD3-4030-905E-32FC30FFAC6A}" type="presOf" srcId="{AD59FEEE-082E-4CA4-AF1E-D0E8746A7E91}" destId="{2A66ADA2-6CB8-4C28-B28C-6393A7D3A67A}" srcOrd="0" destOrd="0" presId="urn:microsoft.com/office/officeart/2005/8/layout/hierarchy1"/>
    <dgm:cxn modelId="{7F773456-A624-41F7-8BDA-E932A60092B2}" type="presOf" srcId="{D4B61BBC-6BD3-4E44-A9FC-E71DC3485B83}" destId="{B0C0A899-07C4-43D0-8ED6-62158CA98858}" srcOrd="0" destOrd="0" presId="urn:microsoft.com/office/officeart/2005/8/layout/hierarchy1"/>
    <dgm:cxn modelId="{5D70507D-3E84-4305-A4C8-098E8EB5CC83}" type="presOf" srcId="{CC4D75F2-12D9-44AF-A755-80BF86F11467}" destId="{55A7EB57-4910-43FE-812C-C1846954DE18}" srcOrd="0" destOrd="0" presId="urn:microsoft.com/office/officeart/2005/8/layout/hierarchy1"/>
    <dgm:cxn modelId="{93271693-E456-4667-AC4D-929E204DA731}" type="presOf" srcId="{405B603C-625B-4E8F-8D01-6EC95476C797}" destId="{17C5B50C-DF87-427C-BBA2-AB2264673097}" srcOrd="0" destOrd="0" presId="urn:microsoft.com/office/officeart/2005/8/layout/hierarchy1"/>
    <dgm:cxn modelId="{F4EE03A0-6DE4-4B2D-B068-8B3054D72414}" type="presOf" srcId="{1482A3C9-BED9-496D-803F-7A808A0D837A}" destId="{D90569F2-39DA-404D-AF84-A8F7EFF5CC6E}" srcOrd="0" destOrd="0" presId="urn:microsoft.com/office/officeart/2005/8/layout/hierarchy1"/>
    <dgm:cxn modelId="{832275AF-EBF4-46C3-B2A8-CB4E3D6D16D4}" type="presOf" srcId="{F25FD0E5-349B-40A9-B0FA-6F4D1E3C4A4F}" destId="{88C589DF-A403-489E-A421-06C7F7296760}" srcOrd="0" destOrd="0" presId="urn:microsoft.com/office/officeart/2005/8/layout/hierarchy1"/>
    <dgm:cxn modelId="{09DE8CCF-DFA2-4DBD-9827-9A0547B96545}" type="presOf" srcId="{2440A0CE-9BBB-4FF9-A7B5-5D219C1C98C2}" destId="{960E84F5-D566-4D61-991E-51217EB775B3}" srcOrd="0" destOrd="0" presId="urn:microsoft.com/office/officeart/2005/8/layout/hierarchy1"/>
    <dgm:cxn modelId="{82D1CCE8-5349-4B5C-8950-AAEF4E1940DE}" srcId="{FB78A52D-32FD-4E4A-854E-565897E74F88}" destId="{405B603C-625B-4E8F-8D01-6EC95476C797}" srcOrd="0" destOrd="0" parTransId="{D4B61BBC-6BD3-4E44-A9FC-E71DC3485B83}" sibTransId="{DD99428C-64EE-4A9A-A8D8-59DDB3B21C8F}"/>
    <dgm:cxn modelId="{FE0859EB-0107-43ED-9EFE-1A899FC83925}" srcId="{FB78A52D-32FD-4E4A-854E-565897E74F88}" destId="{CC4D75F2-12D9-44AF-A755-80BF86F11467}" srcOrd="1" destOrd="0" parTransId="{F25FD0E5-349B-40A9-B0FA-6F4D1E3C4A4F}" sibTransId="{9E9980A1-578D-4343-8D33-65C04C2336E5}"/>
    <dgm:cxn modelId="{37CC9FED-7320-4B49-801A-C9C7B3CD2692}" srcId="{FB78A52D-32FD-4E4A-854E-565897E74F88}" destId="{2440A0CE-9BBB-4FF9-A7B5-5D219C1C98C2}" srcOrd="2" destOrd="0" parTransId="{1482A3C9-BED9-496D-803F-7A808A0D837A}" sibTransId="{06F20C2B-BA7E-458C-9001-16749BC3FFF2}"/>
    <dgm:cxn modelId="{61A7117D-506B-4912-A9A0-D9E6CF7F8D0F}" type="presParOf" srcId="{2A66ADA2-6CB8-4C28-B28C-6393A7D3A67A}" destId="{A4703482-4367-4A2C-9BBE-A7AFCB47EEF9}" srcOrd="0" destOrd="0" presId="urn:microsoft.com/office/officeart/2005/8/layout/hierarchy1"/>
    <dgm:cxn modelId="{0C0676A5-8CEC-4ED9-A0ED-EE24724D70A8}" type="presParOf" srcId="{A4703482-4367-4A2C-9BBE-A7AFCB47EEF9}" destId="{6B489A7E-CAFD-4E90-8BC1-E2B957A3402A}" srcOrd="0" destOrd="0" presId="urn:microsoft.com/office/officeart/2005/8/layout/hierarchy1"/>
    <dgm:cxn modelId="{074E68F3-7074-4AFD-9077-3E89B48B8213}" type="presParOf" srcId="{6B489A7E-CAFD-4E90-8BC1-E2B957A3402A}" destId="{9390AB87-8233-4A52-897B-E1FD4A502F71}" srcOrd="0" destOrd="0" presId="urn:microsoft.com/office/officeart/2005/8/layout/hierarchy1"/>
    <dgm:cxn modelId="{7E143725-EF0D-4D39-A195-0C7D172DFF95}" type="presParOf" srcId="{6B489A7E-CAFD-4E90-8BC1-E2B957A3402A}" destId="{DB326E83-72FD-4E7B-B620-EB3ECB06C7F3}" srcOrd="1" destOrd="0" presId="urn:microsoft.com/office/officeart/2005/8/layout/hierarchy1"/>
    <dgm:cxn modelId="{B0F77D2F-213B-42C9-B0EC-E7B6C1F01186}" type="presParOf" srcId="{A4703482-4367-4A2C-9BBE-A7AFCB47EEF9}" destId="{894A7F8B-3890-4F43-A7CA-26B31569CE04}" srcOrd="1" destOrd="0" presId="urn:microsoft.com/office/officeart/2005/8/layout/hierarchy1"/>
    <dgm:cxn modelId="{08A23077-6419-4A1F-BB1E-F2D966FCE2FB}" type="presParOf" srcId="{894A7F8B-3890-4F43-A7CA-26B31569CE04}" destId="{B0C0A899-07C4-43D0-8ED6-62158CA98858}" srcOrd="0" destOrd="0" presId="urn:microsoft.com/office/officeart/2005/8/layout/hierarchy1"/>
    <dgm:cxn modelId="{F09F3E3D-E150-42BC-BB7E-13A5945F8714}" type="presParOf" srcId="{894A7F8B-3890-4F43-A7CA-26B31569CE04}" destId="{A16ADD09-BEB0-4F9B-A2FF-6C6B3CE43F9F}" srcOrd="1" destOrd="0" presId="urn:microsoft.com/office/officeart/2005/8/layout/hierarchy1"/>
    <dgm:cxn modelId="{E86E6D13-8DBA-4872-AE8C-1ACB05E31A23}" type="presParOf" srcId="{A16ADD09-BEB0-4F9B-A2FF-6C6B3CE43F9F}" destId="{0321D413-E33E-4E14-8C7D-3F84E6A909ED}" srcOrd="0" destOrd="0" presId="urn:microsoft.com/office/officeart/2005/8/layout/hierarchy1"/>
    <dgm:cxn modelId="{2B2A669D-472B-4D9A-99C2-40A302CDBBEF}" type="presParOf" srcId="{0321D413-E33E-4E14-8C7D-3F84E6A909ED}" destId="{FB0C4622-A4EE-4BF3-9DDF-7D194C33CD41}" srcOrd="0" destOrd="0" presId="urn:microsoft.com/office/officeart/2005/8/layout/hierarchy1"/>
    <dgm:cxn modelId="{90C8D623-4415-401F-AED5-8A6F8AE2CA5F}" type="presParOf" srcId="{0321D413-E33E-4E14-8C7D-3F84E6A909ED}" destId="{17C5B50C-DF87-427C-BBA2-AB2264673097}" srcOrd="1" destOrd="0" presId="urn:microsoft.com/office/officeart/2005/8/layout/hierarchy1"/>
    <dgm:cxn modelId="{12F183CC-5FC1-428F-93A0-D4DA3FE2F77F}" type="presParOf" srcId="{A16ADD09-BEB0-4F9B-A2FF-6C6B3CE43F9F}" destId="{A2C0931F-5CD5-433C-B704-C6FF8A58A953}" srcOrd="1" destOrd="0" presId="urn:microsoft.com/office/officeart/2005/8/layout/hierarchy1"/>
    <dgm:cxn modelId="{4B595EC6-802C-4CDD-BCD1-DB6A80AB6AEA}" type="presParOf" srcId="{894A7F8B-3890-4F43-A7CA-26B31569CE04}" destId="{88C589DF-A403-489E-A421-06C7F7296760}" srcOrd="2" destOrd="0" presId="urn:microsoft.com/office/officeart/2005/8/layout/hierarchy1"/>
    <dgm:cxn modelId="{E08F21F4-5898-4434-966E-A7188A9B80F9}" type="presParOf" srcId="{894A7F8B-3890-4F43-A7CA-26B31569CE04}" destId="{C8332A28-7DB2-4ACC-A8BD-FF61D5F38102}" srcOrd="3" destOrd="0" presId="urn:microsoft.com/office/officeart/2005/8/layout/hierarchy1"/>
    <dgm:cxn modelId="{18B8B71A-2AD9-48E3-A286-576C762C05C7}" type="presParOf" srcId="{C8332A28-7DB2-4ACC-A8BD-FF61D5F38102}" destId="{AE2F1E27-654D-4128-AA44-A240EE052DC7}" srcOrd="0" destOrd="0" presId="urn:microsoft.com/office/officeart/2005/8/layout/hierarchy1"/>
    <dgm:cxn modelId="{4E4D0EAB-8F67-4246-9988-529B3E693DA6}" type="presParOf" srcId="{AE2F1E27-654D-4128-AA44-A240EE052DC7}" destId="{CDA876D7-0EA6-475A-BB14-EFC39E61E374}" srcOrd="0" destOrd="0" presId="urn:microsoft.com/office/officeart/2005/8/layout/hierarchy1"/>
    <dgm:cxn modelId="{609FEBDF-67CC-40C7-A8D5-4FF73E051554}" type="presParOf" srcId="{AE2F1E27-654D-4128-AA44-A240EE052DC7}" destId="{55A7EB57-4910-43FE-812C-C1846954DE18}" srcOrd="1" destOrd="0" presId="urn:microsoft.com/office/officeart/2005/8/layout/hierarchy1"/>
    <dgm:cxn modelId="{D1574C6F-6279-4296-A124-BA09A2C3F3F0}" type="presParOf" srcId="{C8332A28-7DB2-4ACC-A8BD-FF61D5F38102}" destId="{691816C5-11D8-454C-A7B7-606167638BD3}" srcOrd="1" destOrd="0" presId="urn:microsoft.com/office/officeart/2005/8/layout/hierarchy1"/>
    <dgm:cxn modelId="{08A565DF-13D3-4257-81DE-91FFE82C499C}" type="presParOf" srcId="{894A7F8B-3890-4F43-A7CA-26B31569CE04}" destId="{D90569F2-39DA-404D-AF84-A8F7EFF5CC6E}" srcOrd="4" destOrd="0" presId="urn:microsoft.com/office/officeart/2005/8/layout/hierarchy1"/>
    <dgm:cxn modelId="{D42F96D4-136A-461E-815A-80A417179FE2}" type="presParOf" srcId="{894A7F8B-3890-4F43-A7CA-26B31569CE04}" destId="{1D8C6AA8-64AD-4095-88F8-932DD3486759}" srcOrd="5" destOrd="0" presId="urn:microsoft.com/office/officeart/2005/8/layout/hierarchy1"/>
    <dgm:cxn modelId="{54F2F141-3114-4EF8-B656-9DE284AB56A7}" type="presParOf" srcId="{1D8C6AA8-64AD-4095-88F8-932DD3486759}" destId="{B91F2BFE-A7B1-492B-B36E-69550D7E9A14}" srcOrd="0" destOrd="0" presId="urn:microsoft.com/office/officeart/2005/8/layout/hierarchy1"/>
    <dgm:cxn modelId="{87BBFE3F-B58B-4395-ACBB-52334276FEA3}" type="presParOf" srcId="{B91F2BFE-A7B1-492B-B36E-69550D7E9A14}" destId="{25F49917-C5FD-4EE5-B34C-C496C797AB2B}" srcOrd="0" destOrd="0" presId="urn:microsoft.com/office/officeart/2005/8/layout/hierarchy1"/>
    <dgm:cxn modelId="{89C8FC8B-FD83-4795-9A83-61E6722AA64F}" type="presParOf" srcId="{B91F2BFE-A7B1-492B-B36E-69550D7E9A14}" destId="{960E84F5-D566-4D61-991E-51217EB775B3}" srcOrd="1" destOrd="0" presId="urn:microsoft.com/office/officeart/2005/8/layout/hierarchy1"/>
    <dgm:cxn modelId="{FC6B7FB0-7005-4CA0-A4DA-01102BC361C0}" type="presParOf" srcId="{1D8C6AA8-64AD-4095-88F8-932DD3486759}" destId="{00B0354D-4B5F-49E5-8DB1-6B2483DCDA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569F2-39DA-404D-AF84-A8F7EFF5CC6E}">
      <dsp:nvSpPr>
        <dsp:cNvPr id="0" name=""/>
        <dsp:cNvSpPr/>
      </dsp:nvSpPr>
      <dsp:spPr>
        <a:xfrm>
          <a:off x="2955726" y="1702814"/>
          <a:ext cx="2121881" cy="48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185"/>
              </a:lnTo>
              <a:lnTo>
                <a:pt x="2121881" y="329185"/>
              </a:lnTo>
              <a:lnTo>
                <a:pt x="2121881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589DF-A403-489E-A421-06C7F7296760}">
      <dsp:nvSpPr>
        <dsp:cNvPr id="0" name=""/>
        <dsp:cNvSpPr/>
      </dsp:nvSpPr>
      <dsp:spPr>
        <a:xfrm>
          <a:off x="2955726" y="1702814"/>
          <a:ext cx="91865" cy="48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185"/>
              </a:lnTo>
              <a:lnTo>
                <a:pt x="91865" y="329185"/>
              </a:lnTo>
              <a:lnTo>
                <a:pt x="91865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0A899-07C4-43D0-8ED6-62158CA98858}">
      <dsp:nvSpPr>
        <dsp:cNvPr id="0" name=""/>
        <dsp:cNvSpPr/>
      </dsp:nvSpPr>
      <dsp:spPr>
        <a:xfrm>
          <a:off x="925710" y="1702814"/>
          <a:ext cx="2030015" cy="483051"/>
        </a:xfrm>
        <a:custGeom>
          <a:avLst/>
          <a:gdLst/>
          <a:ahLst/>
          <a:cxnLst/>
          <a:rect l="0" t="0" r="0" b="0"/>
          <a:pathLst>
            <a:path>
              <a:moveTo>
                <a:pt x="2030015" y="0"/>
              </a:moveTo>
              <a:lnTo>
                <a:pt x="2030015" y="329185"/>
              </a:lnTo>
              <a:lnTo>
                <a:pt x="0" y="329185"/>
              </a:lnTo>
              <a:lnTo>
                <a:pt x="0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0AB87-8233-4A52-897B-E1FD4A502F71}">
      <dsp:nvSpPr>
        <dsp:cNvPr id="0" name=""/>
        <dsp:cNvSpPr/>
      </dsp:nvSpPr>
      <dsp:spPr>
        <a:xfrm>
          <a:off x="2125265" y="648129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6E83-72FD-4E7B-B620-EB3ECB06C7F3}">
      <dsp:nvSpPr>
        <dsp:cNvPr id="0" name=""/>
        <dsp:cNvSpPr/>
      </dsp:nvSpPr>
      <dsp:spPr>
        <a:xfrm>
          <a:off x="2309812" y="823448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Methods</a:t>
          </a:r>
          <a:endParaRPr lang="zh-CN" altLang="en-US" sz="18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2340703" y="854339"/>
        <a:ext cx="1599139" cy="992903"/>
      </dsp:txXfrm>
    </dsp:sp>
    <dsp:sp modelId="{FB0C4622-A4EE-4BF3-9DDF-7D194C33CD41}">
      <dsp:nvSpPr>
        <dsp:cNvPr id="0" name=""/>
        <dsp:cNvSpPr/>
      </dsp:nvSpPr>
      <dsp:spPr>
        <a:xfrm>
          <a:off x="3384" y="2185865"/>
          <a:ext cx="1844653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5B50C-DF87-427C-BBA2-AB2264673097}">
      <dsp:nvSpPr>
        <dsp:cNvPr id="0" name=""/>
        <dsp:cNvSpPr/>
      </dsp:nvSpPr>
      <dsp:spPr>
        <a:xfrm>
          <a:off x="187931" y="2361185"/>
          <a:ext cx="1844653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r>
            <a:rPr lang="en-US" altLang="zh-CN" sz="1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Interpolation</a:t>
          </a:r>
          <a:endParaRPr lang="zh-CN" altLang="en-US" sz="18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218822" y="2392076"/>
        <a:ext cx="1782871" cy="992903"/>
      </dsp:txXfrm>
    </dsp:sp>
    <dsp:sp modelId="{CDA876D7-0EA6-475A-BB14-EFC39E61E374}">
      <dsp:nvSpPr>
        <dsp:cNvPr id="0" name=""/>
        <dsp:cNvSpPr/>
      </dsp:nvSpPr>
      <dsp:spPr>
        <a:xfrm>
          <a:off x="2217131" y="2185865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7EB57-4910-43FE-812C-C1846954DE18}">
      <dsp:nvSpPr>
        <dsp:cNvPr id="0" name=""/>
        <dsp:cNvSpPr/>
      </dsp:nvSpPr>
      <dsp:spPr>
        <a:xfrm>
          <a:off x="2401678" y="2361185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Reconstruction</a:t>
          </a:r>
          <a:endParaRPr lang="zh-CN" altLang="en-US" sz="18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2432569" y="2392076"/>
        <a:ext cx="1599139" cy="992903"/>
      </dsp:txXfrm>
    </dsp:sp>
    <dsp:sp modelId="{25F49917-C5FD-4EE5-B34C-C496C797AB2B}">
      <dsp:nvSpPr>
        <dsp:cNvPr id="0" name=""/>
        <dsp:cNvSpPr/>
      </dsp:nvSpPr>
      <dsp:spPr>
        <a:xfrm>
          <a:off x="4247146" y="2185865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E84F5-D566-4D61-991E-51217EB775B3}">
      <dsp:nvSpPr>
        <dsp:cNvPr id="0" name=""/>
        <dsp:cNvSpPr/>
      </dsp:nvSpPr>
      <dsp:spPr>
        <a:xfrm>
          <a:off x="4431693" y="2361185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Learning</a:t>
          </a:r>
          <a:endParaRPr lang="zh-CN" altLang="en-US" sz="18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4462584" y="2392076"/>
        <a:ext cx="1599139" cy="992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569F2-39DA-404D-AF84-A8F7EFF5CC6E}">
      <dsp:nvSpPr>
        <dsp:cNvPr id="0" name=""/>
        <dsp:cNvSpPr/>
      </dsp:nvSpPr>
      <dsp:spPr>
        <a:xfrm>
          <a:off x="2955726" y="1702814"/>
          <a:ext cx="2121881" cy="48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185"/>
              </a:lnTo>
              <a:lnTo>
                <a:pt x="2121881" y="329185"/>
              </a:lnTo>
              <a:lnTo>
                <a:pt x="2121881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589DF-A403-489E-A421-06C7F7296760}">
      <dsp:nvSpPr>
        <dsp:cNvPr id="0" name=""/>
        <dsp:cNvSpPr/>
      </dsp:nvSpPr>
      <dsp:spPr>
        <a:xfrm>
          <a:off x="2955726" y="1702814"/>
          <a:ext cx="91865" cy="48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185"/>
              </a:lnTo>
              <a:lnTo>
                <a:pt x="91865" y="329185"/>
              </a:lnTo>
              <a:lnTo>
                <a:pt x="91865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0A899-07C4-43D0-8ED6-62158CA98858}">
      <dsp:nvSpPr>
        <dsp:cNvPr id="0" name=""/>
        <dsp:cNvSpPr/>
      </dsp:nvSpPr>
      <dsp:spPr>
        <a:xfrm>
          <a:off x="925710" y="1702814"/>
          <a:ext cx="2030015" cy="483051"/>
        </a:xfrm>
        <a:custGeom>
          <a:avLst/>
          <a:gdLst/>
          <a:ahLst/>
          <a:cxnLst/>
          <a:rect l="0" t="0" r="0" b="0"/>
          <a:pathLst>
            <a:path>
              <a:moveTo>
                <a:pt x="2030015" y="0"/>
              </a:moveTo>
              <a:lnTo>
                <a:pt x="2030015" y="329185"/>
              </a:lnTo>
              <a:lnTo>
                <a:pt x="0" y="329185"/>
              </a:lnTo>
              <a:lnTo>
                <a:pt x="0" y="48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0AB87-8233-4A52-897B-E1FD4A502F71}">
      <dsp:nvSpPr>
        <dsp:cNvPr id="0" name=""/>
        <dsp:cNvSpPr/>
      </dsp:nvSpPr>
      <dsp:spPr>
        <a:xfrm>
          <a:off x="2125265" y="648129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6E83-72FD-4E7B-B620-EB3ECB06C7F3}">
      <dsp:nvSpPr>
        <dsp:cNvPr id="0" name=""/>
        <dsp:cNvSpPr/>
      </dsp:nvSpPr>
      <dsp:spPr>
        <a:xfrm>
          <a:off x="2309812" y="823448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图像超分辨率</a:t>
          </a:r>
          <a:endParaRPr lang="en-US" altLang="zh-CN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方法</a:t>
          </a:r>
        </a:p>
      </dsp:txBody>
      <dsp:txXfrm>
        <a:off x="2340703" y="854339"/>
        <a:ext cx="1599139" cy="992903"/>
      </dsp:txXfrm>
    </dsp:sp>
    <dsp:sp modelId="{FB0C4622-A4EE-4BF3-9DDF-7D194C33CD41}">
      <dsp:nvSpPr>
        <dsp:cNvPr id="0" name=""/>
        <dsp:cNvSpPr/>
      </dsp:nvSpPr>
      <dsp:spPr>
        <a:xfrm>
          <a:off x="3384" y="2185865"/>
          <a:ext cx="1844653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5B50C-DF87-427C-BBA2-AB2264673097}">
      <dsp:nvSpPr>
        <dsp:cNvPr id="0" name=""/>
        <dsp:cNvSpPr/>
      </dsp:nvSpPr>
      <dsp:spPr>
        <a:xfrm>
          <a:off x="187931" y="2361185"/>
          <a:ext cx="1844653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插值</a:t>
          </a:r>
        </a:p>
      </dsp:txBody>
      <dsp:txXfrm>
        <a:off x="218822" y="2392076"/>
        <a:ext cx="1782871" cy="992903"/>
      </dsp:txXfrm>
    </dsp:sp>
    <dsp:sp modelId="{CDA876D7-0EA6-475A-BB14-EFC39E61E374}">
      <dsp:nvSpPr>
        <dsp:cNvPr id="0" name=""/>
        <dsp:cNvSpPr/>
      </dsp:nvSpPr>
      <dsp:spPr>
        <a:xfrm>
          <a:off x="2217131" y="2185865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7EB57-4910-43FE-812C-C1846954DE18}">
      <dsp:nvSpPr>
        <dsp:cNvPr id="0" name=""/>
        <dsp:cNvSpPr/>
      </dsp:nvSpPr>
      <dsp:spPr>
        <a:xfrm>
          <a:off x="2401678" y="2361185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重建</a:t>
          </a:r>
        </a:p>
      </dsp:txBody>
      <dsp:txXfrm>
        <a:off x="2432569" y="2392076"/>
        <a:ext cx="1599139" cy="992903"/>
      </dsp:txXfrm>
    </dsp:sp>
    <dsp:sp modelId="{25F49917-C5FD-4EE5-B34C-C496C797AB2B}">
      <dsp:nvSpPr>
        <dsp:cNvPr id="0" name=""/>
        <dsp:cNvSpPr/>
      </dsp:nvSpPr>
      <dsp:spPr>
        <a:xfrm>
          <a:off x="4247146" y="2185865"/>
          <a:ext cx="1660921" cy="105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E84F5-D566-4D61-991E-51217EB775B3}">
      <dsp:nvSpPr>
        <dsp:cNvPr id="0" name=""/>
        <dsp:cNvSpPr/>
      </dsp:nvSpPr>
      <dsp:spPr>
        <a:xfrm>
          <a:off x="4431693" y="2361185"/>
          <a:ext cx="1660921" cy="10546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学习</a:t>
          </a:r>
        </a:p>
      </dsp:txBody>
      <dsp:txXfrm>
        <a:off x="4462584" y="2392076"/>
        <a:ext cx="1599139" cy="992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51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12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11" Type="http://schemas.openxmlformats.org/officeDocument/2006/relationships/image" Target="../media/image49.wmf"/><Relationship Id="rId5" Type="http://schemas.openxmlformats.org/officeDocument/2006/relationships/image" Target="../media/image43.wmf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Relationship Id="rId14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4" Type="http://schemas.openxmlformats.org/officeDocument/2006/relationships/image" Target="../media/image1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4" Type="http://schemas.openxmlformats.org/officeDocument/2006/relationships/image" Target="../media/image14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Relationship Id="rId4" Type="http://schemas.openxmlformats.org/officeDocument/2006/relationships/image" Target="../media/image194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3" Type="http://schemas.openxmlformats.org/officeDocument/2006/relationships/image" Target="../media/image210.wmf"/><Relationship Id="rId7" Type="http://schemas.openxmlformats.org/officeDocument/2006/relationships/image" Target="../media/image214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6" Type="http://schemas.openxmlformats.org/officeDocument/2006/relationships/image" Target="../media/image213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Relationship Id="rId9" Type="http://schemas.openxmlformats.org/officeDocument/2006/relationships/image" Target="../media/image2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51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12" Type="http://schemas.openxmlformats.org/officeDocument/2006/relationships/image" Target="../media/image50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11" Type="http://schemas.openxmlformats.org/officeDocument/2006/relationships/image" Target="../media/image49.wmf"/><Relationship Id="rId5" Type="http://schemas.openxmlformats.org/officeDocument/2006/relationships/image" Target="../media/image43.wmf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Relationship Id="rId14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>
                <a:cs typeface="+mn-ea"/>
              </a:defRPr>
            </a:lvl1pPr>
          </a:lstStyle>
          <a:p>
            <a:fld id="{D2A48B96-639E-45A3-A0BA-2464DFDB1FAA}" type="datetimeFigureOut">
              <a:rPr lang="zh-CN" altLang="en-US"/>
              <a:pPr/>
              <a:t>2025/3/20</a:t>
            </a:fld>
            <a:endParaRPr lang="zh-CN" altLang="en-US"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520FBC8-67D6-4E61-932F-572B5B3633F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1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0B1553-C1F6-483E-839B-D1C783A0EA9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745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252913" y="0"/>
          <a:ext cx="4891087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r:id="rId3" imgW="8228571" imgH="8711111" progId="">
                  <p:embed/>
                </p:oleObj>
              </mc:Choice>
              <mc:Fallback>
                <p:oleObj r:id="rId3" imgW="8228571" imgH="871111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0"/>
                        <a:ext cx="4891087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 descr="Light horizontal"/>
          <p:cNvSpPr>
            <a:spLocks noChangeArrowheads="1"/>
          </p:cNvSpPr>
          <p:nvPr/>
        </p:nvSpPr>
        <p:spPr bwMode="auto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0" y="4267200"/>
            <a:ext cx="9144000" cy="11064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474788" y="5156200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447800" y="3548063"/>
            <a:ext cx="7239000" cy="1371600"/>
          </a:xfrm>
        </p:spPr>
        <p:txBody>
          <a:bodyPr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/>
              <a:t>          </a:t>
            </a:r>
            <a:r>
              <a:rPr lang="zh-CN" altLang="en-US" noProof="0"/>
              <a:t>电子信息技术导论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614488" y="5224463"/>
            <a:ext cx="6858000" cy="72548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9986829"/>
      </p:ext>
    </p:extLst>
  </p:cSld>
  <p:clrMapOvr>
    <a:masterClrMapping/>
  </p:clrMapOvr>
  <p:transition spd="slow"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noProof="1"/>
              <a:t>Title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  <a:lvl2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2pPr>
            <a:lvl3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3pPr>
            <a:lvl4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4pPr>
            <a:lvl5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5pPr>
          </a:lstStyle>
          <a:p>
            <a:pPr lvl="0"/>
            <a:r>
              <a:rPr lang="en-US" altLang="zh-CN" noProof="1"/>
              <a:t>Title</a:t>
            </a:r>
            <a:endParaRPr lang="zh-CN" altLang="en-US" noProof="1"/>
          </a:p>
          <a:p>
            <a:pPr lvl="1"/>
            <a:r>
              <a:rPr lang="en-US" altLang="zh-CN" noProof="1"/>
              <a:t>Title</a:t>
            </a:r>
            <a:endParaRPr lang="zh-CN" altLang="en-US" noProof="1"/>
          </a:p>
          <a:p>
            <a:pPr lvl="2"/>
            <a:r>
              <a:rPr lang="en-US" altLang="zh-CN" noProof="1"/>
              <a:t>Title</a:t>
            </a:r>
            <a:endParaRPr lang="zh-CN" altLang="en-US" noProof="1"/>
          </a:p>
          <a:p>
            <a:pPr lvl="3"/>
            <a:r>
              <a:rPr lang="en-US" altLang="zh-CN" noProof="1"/>
              <a:t>Title</a:t>
            </a:r>
            <a:endParaRPr lang="zh-CN" altLang="en-US" noProof="1"/>
          </a:p>
          <a:p>
            <a:pPr lvl="4"/>
            <a:r>
              <a:rPr lang="en-US" altLang="zh-CN" noProof="1"/>
              <a:t>Title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759026026"/>
      </p:ext>
    </p:extLst>
  </p:cSld>
  <p:clrMapOvr>
    <a:masterClrMapping/>
  </p:clrMapOvr>
  <p:transition spd="slow"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noProof="1"/>
              <a:t>Title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565611757"/>
      </p:ext>
    </p:extLst>
  </p:cSld>
  <p:clrMapOvr>
    <a:masterClrMapping/>
  </p:clrMapOvr>
  <p:transition spd="slow">
    <p:plu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noProof="1"/>
              <a:t>Title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60032" y="1052736"/>
            <a:ext cx="4038600" cy="5248275"/>
          </a:xfrm>
        </p:spPr>
        <p:txBody>
          <a:bodyPr/>
          <a:lstStyle>
            <a:lvl1pPr>
              <a:defRPr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  <a:lvl2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2pPr>
            <a:lvl3pPr>
              <a:defRPr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3pPr>
            <a:lvl4pPr>
              <a:defRPr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4pPr>
            <a:lvl5pPr>
              <a:defRPr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Title</a:t>
            </a:r>
            <a:endParaRPr lang="zh-CN" altLang="en-US" noProof="1"/>
          </a:p>
          <a:p>
            <a:pPr lvl="1"/>
            <a:r>
              <a:rPr lang="en-US" altLang="zh-CN" noProof="1"/>
              <a:t>Title</a:t>
            </a:r>
            <a:endParaRPr lang="zh-CN" altLang="en-US" noProof="1"/>
          </a:p>
          <a:p>
            <a:pPr lvl="2"/>
            <a:r>
              <a:rPr lang="en-US" altLang="zh-CN" noProof="1"/>
              <a:t>Title</a:t>
            </a:r>
            <a:endParaRPr lang="zh-CN" altLang="en-US" noProof="1"/>
          </a:p>
          <a:p>
            <a:pPr lvl="3"/>
            <a:r>
              <a:rPr lang="en-US" altLang="zh-CN" noProof="1"/>
              <a:t>Title</a:t>
            </a:r>
            <a:endParaRPr lang="zh-CN" altLang="en-US" noProof="1"/>
          </a:p>
          <a:p>
            <a:pPr lvl="4"/>
            <a:r>
              <a:rPr lang="en-US" altLang="zh-CN" noProof="1"/>
              <a:t>Title</a:t>
            </a:r>
            <a:endParaRPr lang="zh-CN" altLang="en-US" noProof="1"/>
          </a:p>
        </p:txBody>
      </p:sp>
      <p:sp>
        <p:nvSpPr>
          <p:cNvPr id="5" name="内容占位符 2"/>
          <p:cNvSpPr>
            <a:spLocks noGrp="1"/>
          </p:cNvSpPr>
          <p:nvPr>
            <p:ph sz="half" idx="10" hasCustomPrompt="1"/>
          </p:nvPr>
        </p:nvSpPr>
        <p:spPr>
          <a:xfrm>
            <a:off x="609600" y="1052736"/>
            <a:ext cx="4038600" cy="5248275"/>
          </a:xfrm>
        </p:spPr>
        <p:txBody>
          <a:bodyPr/>
          <a:lstStyle>
            <a:lvl1pPr>
              <a:defRPr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  <a:lvl2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2pPr>
            <a:lvl3pPr>
              <a:defRPr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3pPr>
            <a:lvl4pPr>
              <a:defRPr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4pPr>
            <a:lvl5pPr>
              <a:defRPr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Title</a:t>
            </a:r>
            <a:endParaRPr lang="zh-CN" altLang="en-US" noProof="1"/>
          </a:p>
          <a:p>
            <a:pPr lvl="1"/>
            <a:r>
              <a:rPr lang="en-US" altLang="zh-CN" noProof="1"/>
              <a:t>Title</a:t>
            </a:r>
            <a:endParaRPr lang="zh-CN" altLang="en-US" noProof="1"/>
          </a:p>
          <a:p>
            <a:pPr lvl="2"/>
            <a:r>
              <a:rPr lang="en-US" altLang="zh-CN" noProof="1"/>
              <a:t>Title</a:t>
            </a:r>
            <a:endParaRPr lang="zh-CN" altLang="en-US" noProof="1"/>
          </a:p>
          <a:p>
            <a:pPr lvl="3"/>
            <a:r>
              <a:rPr lang="en-US" altLang="zh-CN" noProof="1"/>
              <a:t>Title</a:t>
            </a:r>
            <a:endParaRPr lang="zh-CN" altLang="en-US" noProof="1"/>
          </a:p>
          <a:p>
            <a:pPr lvl="4"/>
            <a:r>
              <a:rPr lang="en-US" altLang="zh-CN" noProof="1"/>
              <a:t>Title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732897201"/>
      </p:ext>
    </p:extLst>
  </p:cSld>
  <p:clrMapOvr>
    <a:masterClrMapping/>
  </p:clrMapOvr>
  <p:transition spd="slow">
    <p:plu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880789"/>
      </p:ext>
    </p:extLst>
  </p:cSld>
  <p:clrMapOvr>
    <a:masterClrMapping/>
  </p:clrMapOvr>
  <p:transition spd="slow">
    <p:plus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-26988"/>
            <a:ext cx="9144000" cy="69215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8313" y="6410325"/>
            <a:ext cx="8424862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468313" y="233363"/>
            <a:ext cx="7488237" cy="7207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7688" y="319088"/>
            <a:ext cx="71628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2" name="Text Box 9"/>
          <p:cNvSpPr txBox="1">
            <a:spLocks noChangeArrowheads="1"/>
          </p:cNvSpPr>
          <p:nvPr userDrawn="1"/>
        </p:nvSpPr>
        <p:spPr bwMode="auto">
          <a:xfrm>
            <a:off x="2700338" y="6410325"/>
            <a:ext cx="6335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latin typeface="Verdana" pitchFamily="34" charset="0"/>
                <a:ea typeface="黑体" pitchFamily="49" charset="-122"/>
              </a:rPr>
              <a:t>School of Telecommunication and Information Engineering</a:t>
            </a:r>
            <a:endParaRPr lang="zh-CN" altLang="en-US" sz="1400" b="1">
              <a:latin typeface="Verdana" pitchFamily="34" charset="0"/>
              <a:ea typeface="黑体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1" r:id="rId3"/>
    <p:sldLayoutId id="2147483650" r:id="rId4"/>
    <p:sldLayoutId id="2147483654" r:id="rId5"/>
  </p:sldLayoutIdLst>
  <p:transition spd="slow">
    <p:plus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楷体_GB2312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b="1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image" Target="../media/image6.tmp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86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88.wmf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90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94.wmf"/><Relationship Id="rId4" Type="http://schemas.openxmlformats.org/officeDocument/2006/relationships/image" Target="../media/image191.wmf"/><Relationship Id="rId9" Type="http://schemas.openxmlformats.org/officeDocument/2006/relationships/oleObject" Target="../embeddings/oleObject105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215.wmf"/><Relationship Id="rId3" Type="http://schemas.openxmlformats.org/officeDocument/2006/relationships/oleObject" Target="../embeddings/oleObject106.bin"/><Relationship Id="rId21" Type="http://schemas.openxmlformats.org/officeDocument/2006/relationships/image" Target="../media/image216.w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12.wmf"/><Relationship Id="rId17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4.wmf"/><Relationship Id="rId20" Type="http://schemas.openxmlformats.org/officeDocument/2006/relationships/oleObject" Target="../embeddings/oleObject115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211.wmf"/><Relationship Id="rId19" Type="http://schemas.openxmlformats.org/officeDocument/2006/relationships/oleObject" Target="../embeddings/oleObject114.bin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213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6.tmp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image" Target="../media/image6.tmp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6.tmp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3.wmf"/><Relationship Id="rId3" Type="http://schemas.openxmlformats.org/officeDocument/2006/relationships/image" Target="../media/image25.jpe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image" Target="../media/image6.tmp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33.wmf"/><Relationship Id="rId26" Type="http://schemas.openxmlformats.org/officeDocument/2006/relationships/image" Target="../media/image38.png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5.bin"/><Relationship Id="rId25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36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1.wmf"/><Relationship Id="rId22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image" Target="../media/image6.tmp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.bin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3.bin"/><Relationship Id="rId39" Type="http://schemas.openxmlformats.org/officeDocument/2006/relationships/oleObject" Target="../embeddings/oleObject42.bin"/><Relationship Id="rId21" Type="http://schemas.openxmlformats.org/officeDocument/2006/relationships/image" Target="../media/image45.wmf"/><Relationship Id="rId34" Type="http://schemas.openxmlformats.org/officeDocument/2006/relationships/oleObject" Target="../embeddings/oleObject3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27.bin"/><Relationship Id="rId25" Type="http://schemas.openxmlformats.org/officeDocument/2006/relationships/image" Target="../media/image47.wmf"/><Relationship Id="rId33" Type="http://schemas.openxmlformats.org/officeDocument/2006/relationships/oleObject" Target="../embeddings/oleObject38.bin"/><Relationship Id="rId38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30.bin"/><Relationship Id="rId29" Type="http://schemas.openxmlformats.org/officeDocument/2006/relationships/image" Target="../media/image4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3.bin"/><Relationship Id="rId24" Type="http://schemas.openxmlformats.org/officeDocument/2006/relationships/oleObject" Target="../embeddings/oleObject32.bin"/><Relationship Id="rId32" Type="http://schemas.openxmlformats.org/officeDocument/2006/relationships/oleObject" Target="../embeddings/oleObject37.bin"/><Relationship Id="rId37" Type="http://schemas.openxmlformats.org/officeDocument/2006/relationships/oleObject" Target="../embeddings/oleObject41.bin"/><Relationship Id="rId40" Type="http://schemas.openxmlformats.org/officeDocument/2006/relationships/image" Target="../media/image52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image" Target="../media/image46.wmf"/><Relationship Id="rId28" Type="http://schemas.openxmlformats.org/officeDocument/2006/relationships/oleObject" Target="../embeddings/oleObject34.bin"/><Relationship Id="rId36" Type="http://schemas.openxmlformats.org/officeDocument/2006/relationships/image" Target="../media/image50.wmf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29.bin"/><Relationship Id="rId31" Type="http://schemas.openxmlformats.org/officeDocument/2006/relationships/oleObject" Target="../embeddings/oleObject36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4.wmf"/><Relationship Id="rId22" Type="http://schemas.openxmlformats.org/officeDocument/2006/relationships/oleObject" Target="../embeddings/oleObject31.bin"/><Relationship Id="rId27" Type="http://schemas.openxmlformats.org/officeDocument/2006/relationships/image" Target="../media/image48.wmf"/><Relationship Id="rId30" Type="http://schemas.openxmlformats.org/officeDocument/2006/relationships/oleObject" Target="../embeddings/oleObject35.bin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41.wmf"/><Relationship Id="rId3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image" Target="../media/image6.tmp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image" Target="../media/image6.tmp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55.wmf"/><Relationship Id="rId2" Type="http://schemas.openxmlformats.org/officeDocument/2006/relationships/tags" Target="../tags/tag144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6.v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15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1.wdp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image" Target="../media/image6.tmp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1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microsoft.com/office/2007/relationships/hdphoto" Target="../media/hdphoto2.wdp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5" Type="http://schemas.openxmlformats.org/officeDocument/2006/relationships/tags" Target="../tags/tag174.xml"/><Relationship Id="rId15" Type="http://schemas.openxmlformats.org/officeDocument/2006/relationships/image" Target="../media/image6.tmp"/><Relationship Id="rId10" Type="http://schemas.openxmlformats.org/officeDocument/2006/relationships/tags" Target="../tags/tag179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image" Target="../media/image6.tmp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tags" Target="../tags/tag207.xml"/><Relationship Id="rId18" Type="http://schemas.openxmlformats.org/officeDocument/2006/relationships/image" Target="../media/image6.tmp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17" Type="http://schemas.openxmlformats.org/officeDocument/2006/relationships/image" Target="../media/image55.wmf"/><Relationship Id="rId2" Type="http://schemas.openxmlformats.org/officeDocument/2006/relationships/tags" Target="../tags/tag196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8.v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0.wmf"/><Relationship Id="rId11" Type="http://schemas.openxmlformats.org/officeDocument/2006/relationships/image" Target="../media/image84.png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83.png"/><Relationship Id="rId4" Type="http://schemas.openxmlformats.org/officeDocument/2006/relationships/image" Target="../media/image79.wmf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90.wmf"/><Relationship Id="rId18" Type="http://schemas.openxmlformats.org/officeDocument/2006/relationships/oleObject" Target="../embeddings/oleObject56.bin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92.wmf"/><Relationship Id="rId2" Type="http://schemas.openxmlformats.org/officeDocument/2006/relationships/tags" Target="../tags/tag209.xml"/><Relationship Id="rId16" Type="http://schemas.openxmlformats.org/officeDocument/2006/relationships/oleObject" Target="../embeddings/oleObject55.bin"/><Relationship Id="rId20" Type="http://schemas.openxmlformats.org/officeDocument/2006/relationships/image" Target="../media/image6.tmp"/><Relationship Id="rId1" Type="http://schemas.openxmlformats.org/officeDocument/2006/relationships/vmlDrawing" Target="../drawings/vmlDrawing11.vml"/><Relationship Id="rId6" Type="http://schemas.openxmlformats.org/officeDocument/2006/relationships/tags" Target="../tags/tag213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12.xml"/><Relationship Id="rId15" Type="http://schemas.openxmlformats.org/officeDocument/2006/relationships/image" Target="../media/image91.wmf"/><Relationship Id="rId10" Type="http://schemas.openxmlformats.org/officeDocument/2006/relationships/tags" Target="../tags/tag217.xml"/><Relationship Id="rId19" Type="http://schemas.openxmlformats.org/officeDocument/2006/relationships/image" Target="../media/image93.wmf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oleObject" Target="../embeddings/oleObject5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6.tmp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6.tmp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5" Type="http://schemas.openxmlformats.org/officeDocument/2006/relationships/image" Target="../media/image6.tmp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image" Target="../media/image6.tmp"/><Relationship Id="rId10" Type="http://schemas.openxmlformats.org/officeDocument/2006/relationships/tags" Target="../tags/tag253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2" Type="http://schemas.openxmlformats.org/officeDocument/2006/relationships/tags" Target="../tags/tag258.xml"/><Relationship Id="rId16" Type="http://schemas.openxmlformats.org/officeDocument/2006/relationships/image" Target="../media/image6.tmp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6.tmp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.bin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3.bin"/><Relationship Id="rId39" Type="http://schemas.openxmlformats.org/officeDocument/2006/relationships/oleObject" Target="../embeddings/oleObject42.bin"/><Relationship Id="rId21" Type="http://schemas.openxmlformats.org/officeDocument/2006/relationships/image" Target="../media/image45.wmf"/><Relationship Id="rId34" Type="http://schemas.openxmlformats.org/officeDocument/2006/relationships/oleObject" Target="../embeddings/oleObject3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27.bin"/><Relationship Id="rId25" Type="http://schemas.openxmlformats.org/officeDocument/2006/relationships/image" Target="../media/image47.wmf"/><Relationship Id="rId33" Type="http://schemas.openxmlformats.org/officeDocument/2006/relationships/oleObject" Target="../embeddings/oleObject38.bin"/><Relationship Id="rId38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30.bin"/><Relationship Id="rId29" Type="http://schemas.openxmlformats.org/officeDocument/2006/relationships/image" Target="../media/image49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3.bin"/><Relationship Id="rId24" Type="http://schemas.openxmlformats.org/officeDocument/2006/relationships/oleObject" Target="../embeddings/oleObject32.bin"/><Relationship Id="rId32" Type="http://schemas.openxmlformats.org/officeDocument/2006/relationships/oleObject" Target="../embeddings/oleObject37.bin"/><Relationship Id="rId37" Type="http://schemas.openxmlformats.org/officeDocument/2006/relationships/oleObject" Target="../embeddings/oleObject41.bin"/><Relationship Id="rId40" Type="http://schemas.openxmlformats.org/officeDocument/2006/relationships/image" Target="../media/image52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image" Target="../media/image46.wmf"/><Relationship Id="rId28" Type="http://schemas.openxmlformats.org/officeDocument/2006/relationships/oleObject" Target="../embeddings/oleObject34.bin"/><Relationship Id="rId36" Type="http://schemas.openxmlformats.org/officeDocument/2006/relationships/image" Target="../media/image50.wmf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29.bin"/><Relationship Id="rId31" Type="http://schemas.openxmlformats.org/officeDocument/2006/relationships/oleObject" Target="../embeddings/oleObject36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4.wmf"/><Relationship Id="rId22" Type="http://schemas.openxmlformats.org/officeDocument/2006/relationships/oleObject" Target="../embeddings/oleObject31.bin"/><Relationship Id="rId27" Type="http://schemas.openxmlformats.org/officeDocument/2006/relationships/image" Target="../media/image48.wmf"/><Relationship Id="rId30" Type="http://schemas.openxmlformats.org/officeDocument/2006/relationships/oleObject" Target="../embeddings/oleObject35.bin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41.wmf"/><Relationship Id="rId3" Type="http://schemas.openxmlformats.org/officeDocument/2006/relationships/oleObject" Target="../embeddings/oleObject1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57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image" Target="../media/image130.png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59.bin"/><Relationship Id="rId9" Type="http://schemas.openxmlformats.org/officeDocument/2006/relationships/image" Target="../media/image129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37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6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6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39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4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4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8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48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image" Target="../media/image6.tmp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172.wmf"/><Relationship Id="rId3" Type="http://schemas.openxmlformats.org/officeDocument/2006/relationships/oleObject" Target="../embeddings/oleObject80.bin"/><Relationship Id="rId21" Type="http://schemas.openxmlformats.org/officeDocument/2006/relationships/image" Target="../media/image175.png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69.w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1.wmf"/><Relationship Id="rId20" Type="http://schemas.openxmlformats.org/officeDocument/2006/relationships/image" Target="../media/image174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19" Type="http://schemas.openxmlformats.org/officeDocument/2006/relationships/image" Target="../media/image173.png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70.wmf"/><Relationship Id="rId22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84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81.wmf"/><Relationship Id="rId1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3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180.wmf"/><Relationship Id="rId4" Type="http://schemas.openxmlformats.org/officeDocument/2006/relationships/image" Target="../media/image177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8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8388" y="3500438"/>
            <a:ext cx="7239000" cy="7191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Verdana" pitchFamily="34" charset="0"/>
                <a:ea typeface="黑体" pitchFamily="49" charset="-122"/>
              </a:rPr>
              <a:t>Image Reconstruction</a:t>
            </a:r>
            <a:endParaRPr lang="zh-CN" altLang="en-US" sz="6000" dirty="0">
              <a:latin typeface="Verdana" pitchFamily="34" charset="0"/>
              <a:ea typeface="黑体" pitchFamily="49" charset="-122"/>
            </a:endParaRPr>
          </a:p>
        </p:txBody>
      </p:sp>
      <p:pic>
        <p:nvPicPr>
          <p:cNvPr id="409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"/>
            <a:ext cx="1484313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806575" y="5251450"/>
            <a:ext cx="633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School of Telecommunication and Information Engineering</a:t>
            </a:r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5848350"/>
            <a:ext cx="10001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8"/>
          <p:cNvSpPr>
            <a:spLocks noChangeArrowheads="1"/>
          </p:cNvSpPr>
          <p:nvPr/>
        </p:nvSpPr>
        <p:spPr bwMode="auto">
          <a:xfrm>
            <a:off x="6372225" y="5589588"/>
            <a:ext cx="1641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ea typeface="黑体" pitchFamily="49" charset="-122"/>
              </a:rPr>
              <a:t>Jian Xu</a:t>
            </a:r>
            <a:endParaRPr lang="zh-CN" altLang="en-US" sz="3200" b="1">
              <a:solidFill>
                <a:schemeClr val="accent2"/>
              </a:solidFill>
              <a:ea typeface="黑体" pitchFamily="49" charset="-122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2843880" y="4445000"/>
            <a:ext cx="3462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a typeface="黑体" pitchFamily="49" charset="-122"/>
              </a:rPr>
              <a:t>Super-resolution</a:t>
            </a:r>
          </a:p>
        </p:txBody>
      </p:sp>
    </p:spTree>
  </p:cSld>
  <p:clrMapOvr>
    <a:masterClrMapping/>
  </p:clrMapOvr>
  <p:transition spd="slow">
    <p:plu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A4FC3F-491D-46FD-BA20-8751070CA93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good efficient in SR?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B0F07A-5D16-42C4-BC85-C0EA13CD90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time complexity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18FE51-FBE1-40E7-9550-DA68E3EDBA1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storage space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E01840-E09D-4E96-BE3C-B60CD4DA253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reading data set frequency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B0324C-3C9F-4AF0-A045-20B49C4EDDB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requirement of high level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equipments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A92B2E4-79BA-42EA-819B-06A9ACFBE78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5A0166-D999-4847-86D8-7A7056E22E0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27F88E7-09F1-4ABB-8BF7-AAFF2DD255A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E5CDDB2-529A-423F-BD18-D390777B53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F27524D-B58A-42FD-8798-49741835725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AFBBAF5-C110-400C-931C-A687130A673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B20D60-3071-4F0A-BB7F-ACC66DC8839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4776079"/>
      </p:ext>
    </p:extLst>
  </p:cSld>
  <p:clrMapOvr>
    <a:masterClrMapping/>
  </p:clrMapOvr>
  <p:transition spd="slow">
    <p:plus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BA9C5-4471-4766-8930-A3D25A95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F390D7E-9354-431B-87AE-21101004C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225989"/>
              </p:ext>
            </p:extLst>
          </p:nvPr>
        </p:nvGraphicFramePr>
        <p:xfrm>
          <a:off x="547688" y="923725"/>
          <a:ext cx="8395545" cy="165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5" name="Equation" r:id="rId3" imgW="5435600" imgH="1066800" progId="Equation.DSMT4">
                  <p:embed/>
                </p:oleObj>
              </mc:Choice>
              <mc:Fallback>
                <p:oleObj name="Equation" r:id="rId3" imgW="5435600" imgH="1066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923725"/>
                        <a:ext cx="8395545" cy="1656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6C3546-0B54-407C-8DD6-C7F20E4EE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347026"/>
              </p:ext>
            </p:extLst>
          </p:nvPr>
        </p:nvGraphicFramePr>
        <p:xfrm>
          <a:off x="648772" y="2553058"/>
          <a:ext cx="3415970" cy="597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6" name="Equation" r:id="rId5" imgW="2057400" imgH="355600" progId="Equation.DSMT4">
                  <p:embed/>
                </p:oleObj>
              </mc:Choice>
              <mc:Fallback>
                <p:oleObj name="Equation" r:id="rId5" imgW="2057400" imgH="355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772" y="2553058"/>
                        <a:ext cx="3415970" cy="597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81728E-512E-446D-9C2B-9C5908A84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A514B09-CDA5-41C9-B023-400706C7F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14468"/>
              </p:ext>
            </p:extLst>
          </p:nvPr>
        </p:nvGraphicFramePr>
        <p:xfrm>
          <a:off x="4577623" y="2566449"/>
          <a:ext cx="3216705" cy="597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7" name="Equation" r:id="rId7" imgW="2070100" imgH="381000" progId="Equation.DSMT4">
                  <p:embed/>
                </p:oleObj>
              </mc:Choice>
              <mc:Fallback>
                <p:oleObj name="Equation" r:id="rId7" imgW="2070100" imgH="381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7623" y="2566449"/>
                        <a:ext cx="3216705" cy="597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AA9E91C-5D61-4CF5-A8CF-FCA95DC94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073346"/>
              </p:ext>
            </p:extLst>
          </p:nvPr>
        </p:nvGraphicFramePr>
        <p:xfrm>
          <a:off x="681225" y="3164442"/>
          <a:ext cx="4715283" cy="604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8" name="Equation" r:id="rId9" imgW="2794000" imgH="355600" progId="Equation.DSMT4">
                  <p:embed/>
                </p:oleObj>
              </mc:Choice>
              <mc:Fallback>
                <p:oleObj name="Equation" r:id="rId9" imgW="2794000" imgH="355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5" y="3164442"/>
                        <a:ext cx="4715283" cy="604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7563545-34B7-4B06-86FE-AD9626A1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09832"/>
              </p:ext>
            </p:extLst>
          </p:nvPr>
        </p:nvGraphicFramePr>
        <p:xfrm>
          <a:off x="681225" y="3735653"/>
          <a:ext cx="4898845" cy="66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9" name="Equation" r:id="rId11" imgW="2794000" imgH="381000" progId="Equation.DSMT4">
                  <p:embed/>
                </p:oleObj>
              </mc:Choice>
              <mc:Fallback>
                <p:oleObj name="Equation" r:id="rId11" imgW="2794000" imgH="381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5" y="3735653"/>
                        <a:ext cx="4898845" cy="667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2EF69A0-BF9E-44D8-9E30-16FE7F2729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236621"/>
              </p:ext>
            </p:extLst>
          </p:nvPr>
        </p:nvGraphicFramePr>
        <p:xfrm>
          <a:off x="749968" y="4443024"/>
          <a:ext cx="6658760" cy="66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0" name="Equation" r:id="rId13" imgW="3797300" imgH="381000" progId="Equation.DSMT4">
                  <p:embed/>
                </p:oleObj>
              </mc:Choice>
              <mc:Fallback>
                <p:oleObj name="Equation" r:id="rId13" imgW="3797300" imgH="38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68" y="4443024"/>
                        <a:ext cx="6658760" cy="667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60724"/>
      </p:ext>
    </p:extLst>
  </p:cSld>
  <p:clrMapOvr>
    <a:masterClrMapping/>
  </p:clrMapOvr>
  <p:transition spd="slow">
    <p:plus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608E-8A9D-4D42-A4ED-4650BD33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Total variation with constraints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684AFD4-EC83-4130-A55A-CD48029F94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208786"/>
              </p:ext>
            </p:extLst>
          </p:nvPr>
        </p:nvGraphicFramePr>
        <p:xfrm>
          <a:off x="971750" y="882650"/>
          <a:ext cx="5681328" cy="70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6" name="Equation" r:id="rId3" imgW="3327400" imgH="431800" progId="Equation.DSMT4">
                  <p:embed/>
                </p:oleObj>
              </mc:Choice>
              <mc:Fallback>
                <p:oleObj name="Equation" r:id="rId3" imgW="33274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50" y="882650"/>
                        <a:ext cx="5681328" cy="704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FD76AEA-36BE-49B4-B6D4-483C0B2DC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726729"/>
              </p:ext>
            </p:extLst>
          </p:nvPr>
        </p:nvGraphicFramePr>
        <p:xfrm>
          <a:off x="971751" y="1533239"/>
          <a:ext cx="5681328" cy="67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7" name="Equation" r:id="rId5" imgW="3454400" imgH="431800" progId="Equation.DSMT4">
                  <p:embed/>
                </p:oleObj>
              </mc:Choice>
              <mc:Fallback>
                <p:oleObj name="Equation" r:id="rId5" imgW="34544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51" y="1533239"/>
                        <a:ext cx="5681328" cy="6768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975E8DE-9DBD-4BE8-81A0-B7C82F044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999570"/>
              </p:ext>
            </p:extLst>
          </p:nvPr>
        </p:nvGraphicFramePr>
        <p:xfrm>
          <a:off x="987225" y="2150936"/>
          <a:ext cx="5801369" cy="846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8" name="Equation" r:id="rId7" imgW="3657600" imgH="533400" progId="Equation.DSMT4">
                  <p:embed/>
                </p:oleObj>
              </mc:Choice>
              <mc:Fallback>
                <p:oleObj name="Equation" r:id="rId7" imgW="3657600" imgH="533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225" y="2150936"/>
                        <a:ext cx="5801369" cy="8460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7E92AE9-DEBB-4F9C-BA4F-08435FE9C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700126"/>
              </p:ext>
            </p:extLst>
          </p:nvPr>
        </p:nvGraphicFramePr>
        <p:xfrm>
          <a:off x="547688" y="2976759"/>
          <a:ext cx="8290935" cy="325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9" name="Equation" r:id="rId9" imgW="4902200" imgH="1917700" progId="Equation.DSMT4">
                  <p:embed/>
                </p:oleObj>
              </mc:Choice>
              <mc:Fallback>
                <p:oleObj name="Equation" r:id="rId9" imgW="4902200" imgH="1917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2976759"/>
                        <a:ext cx="8290935" cy="3251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517196"/>
      </p:ext>
    </p:extLst>
  </p:cSld>
  <p:clrMapOvr>
    <a:masterClrMapping/>
  </p:clrMapOvr>
  <p:transition spd="slow">
    <p:plus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82AC9-2DFD-4221-958C-19C2A5A1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74F18-2F0E-41C9-92E8-B9ECE7C9707E}"/>
              </a:ext>
            </a:extLst>
          </p:cNvPr>
          <p:cNvPicPr/>
          <p:nvPr/>
        </p:nvPicPr>
        <p:blipFill rotWithShape="1">
          <a:blip r:embed="rId2"/>
          <a:srcRect r="204" b="4231"/>
          <a:stretch/>
        </p:blipFill>
        <p:spPr bwMode="auto">
          <a:xfrm>
            <a:off x="1433512" y="15771"/>
            <a:ext cx="6020380" cy="6813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5595233"/>
      </p:ext>
    </p:extLst>
  </p:cSld>
  <p:clrMapOvr>
    <a:masterClrMapping/>
  </p:clrMapOvr>
  <p:transition spd="slow">
    <p:plus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BB93A-45DA-45D7-8AD5-AE8892B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Curve </a:t>
            </a:r>
            <a:r>
              <a:rPr lang="en-US" altLang="zh-CN" dirty="0" err="1"/>
              <a:t>lenghth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0050C-0E54-43DC-873D-6ACE7772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29" b="30233"/>
          <a:stretch/>
        </p:blipFill>
        <p:spPr>
          <a:xfrm>
            <a:off x="2231837" y="1556870"/>
            <a:ext cx="4680325" cy="28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0682"/>
      </p:ext>
    </p:extLst>
  </p:cSld>
  <p:clrMapOvr>
    <a:masterClrMapping/>
  </p:clrMapOvr>
  <p:transition spd="slow">
    <p:plus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F6BEE-AF7B-4523-B928-6B447EAC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Curve </a:t>
            </a:r>
            <a:r>
              <a:rPr lang="en-US" altLang="zh-CN" dirty="0" err="1"/>
              <a:t>lenghth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EC4A7-D8D3-4DD6-B2D5-523D3DB6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18" y="1340855"/>
            <a:ext cx="7035506" cy="3404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EC86D4-4014-4123-BBD5-C70C4F75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54" y="5013110"/>
            <a:ext cx="6572434" cy="9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71620"/>
      </p:ext>
    </p:extLst>
  </p:cSld>
  <p:clrMapOvr>
    <a:masterClrMapping/>
  </p:clrMapOvr>
  <p:transition spd="slow">
    <p:plus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29078-E427-4782-A649-36988DB8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191678-4BFF-40D9-9018-6A8B26DA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0" y="1484865"/>
            <a:ext cx="7907137" cy="33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9311"/>
      </p:ext>
    </p:extLst>
  </p:cSld>
  <p:clrMapOvr>
    <a:masterClrMapping/>
  </p:clrMapOvr>
  <p:transition spd="slow">
    <p:plus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8D216-1A27-4FC7-AB48-CF2FD84F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36E78-03D0-4B52-8D30-45DA32B1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1700880"/>
            <a:ext cx="7553786" cy="31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1914"/>
      </p:ext>
    </p:extLst>
  </p:cSld>
  <p:clrMapOvr>
    <a:masterClrMapping/>
  </p:clrMapOvr>
  <p:transition spd="slow">
    <p:plus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64355-661D-4038-836C-99E41ED7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Multilayer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5E098-3DD9-47F9-AF09-4A17839073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0" y="980830"/>
            <a:ext cx="7272505" cy="5184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776830"/>
      </p:ext>
    </p:extLst>
  </p:cSld>
  <p:clrMapOvr>
    <a:masterClrMapping/>
  </p:clrMapOvr>
  <p:transition spd="slow">
    <p:plus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A9CEE-E0FC-45CA-B906-016D65B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Vertical propagation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449432-3632-44AC-8BEC-76D4CA33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60" y="1124840"/>
            <a:ext cx="3960275" cy="52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90495"/>
      </p:ext>
    </p:extLst>
  </p:cSld>
  <p:clrMapOvr>
    <a:masterClrMapping/>
  </p:clrMapOvr>
  <p:transition spd="slow">
    <p:plus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D51A0-98CB-413C-9AAD-D8A7D3E6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Blind SR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02B8B-79E9-4D92-8A2A-F50839C3E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different variables of degradation.</a:t>
            </a:r>
          </a:p>
          <a:p>
            <a:r>
              <a:rPr lang="en-US" altLang="zh-CN" dirty="0"/>
              <a:t>Estimate Kernel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851111"/>
      </p:ext>
    </p:extLst>
  </p:cSld>
  <p:clrMapOvr>
    <a:masterClrMapping/>
  </p:clrMapOvr>
  <p:transition spd="slow"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9C570-33A1-4682-A6D0-0BD4E6DD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F92B1EC-3D08-4E85-8B65-18FA1D02C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0363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711100"/>
      </p:ext>
    </p:extLst>
  </p:cSld>
  <p:clrMapOvr>
    <a:masterClrMapping/>
  </p:clrMapOvr>
  <p:transition spd="slow">
    <p:plus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AD738-3831-4FEA-92E6-EABBE3E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5912D-BA8C-4B0C-96CC-4E8CED3E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7" y="980830"/>
            <a:ext cx="8099027" cy="587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8102"/>
      </p:ext>
    </p:extLst>
  </p:cSld>
  <p:clrMapOvr>
    <a:masterClrMapping/>
  </p:clrMapOvr>
  <p:transition spd="slow">
    <p:plus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DCE7-8EA6-4CDC-806E-0B505FAB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6E0240-4BBD-4C87-8117-EDCC820B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4" y="980830"/>
            <a:ext cx="8150353" cy="57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0730"/>
      </p:ext>
    </p:extLst>
  </p:cSld>
  <p:clrMapOvr>
    <a:masterClrMapping/>
  </p:clrMapOvr>
  <p:transition spd="slow">
    <p:plus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FCC69-FF1B-4F1D-BC9B-82A0948C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A0C59-BC75-4DFF-A3CA-31FB4502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128837"/>
            <a:ext cx="9077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2715"/>
      </p:ext>
    </p:extLst>
  </p:cSld>
  <p:clrMapOvr>
    <a:masterClrMapping/>
  </p:clrMapOvr>
  <p:transition spd="slow">
    <p:plus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FC83B-FEE8-4C27-95A4-24CA2A42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D450BA-5EEF-426A-94B9-63312E32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462212"/>
            <a:ext cx="8934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0348"/>
      </p:ext>
    </p:extLst>
  </p:cSld>
  <p:clrMapOvr>
    <a:masterClrMapping/>
  </p:clrMapOvr>
  <p:transition spd="slow">
    <p:plus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2BF52-D8DE-4F46-8DAF-B141571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189DB-1D84-44CD-8114-E0FA762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52835"/>
            <a:ext cx="9134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2203"/>
      </p:ext>
    </p:extLst>
  </p:cSld>
  <p:clrMapOvr>
    <a:masterClrMapping/>
  </p:clrMapOvr>
  <p:transition spd="slow">
    <p:plus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1F213-63FA-4C4E-890B-05B6A19F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4E44A-B528-4AA9-AC20-A270B67DC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0"/>
            <a:ext cx="8229600" cy="6858000"/>
          </a:xfrm>
          <a:solidFill>
            <a:schemeClr val="bg1"/>
          </a:solidFill>
        </p:spPr>
        <p:txBody>
          <a:bodyPr/>
          <a:lstStyle/>
          <a:p>
            <a:r>
              <a:rPr lang="en-US" altLang="zh-CN" sz="1800" dirty="0"/>
              <a:t> def </a:t>
            </a:r>
            <a:r>
              <a:rPr lang="en-US" altLang="zh-CN" sz="1800" dirty="0" err="1"/>
              <a:t>train_g</a:t>
            </a:r>
            <a:r>
              <a:rPr lang="en-US" altLang="zh-CN" sz="1800" dirty="0"/>
              <a:t>(self):</a:t>
            </a:r>
          </a:p>
          <a:p>
            <a:r>
              <a:rPr lang="en-US" altLang="zh-CN" sz="1800" dirty="0"/>
              <a:t>        # </a:t>
            </a:r>
            <a:r>
              <a:rPr lang="en-US" altLang="zh-CN" sz="1800" dirty="0" err="1"/>
              <a:t>Zeroize</a:t>
            </a:r>
            <a:r>
              <a:rPr lang="en-US" altLang="zh-CN" sz="1800" dirty="0"/>
              <a:t> gradients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self.optimizer_G.zero_grad</a:t>
            </a:r>
            <a:r>
              <a:rPr lang="en-US" altLang="zh-CN" sz="1800" dirty="0"/>
              <a:t>()</a:t>
            </a:r>
          </a:p>
          <a:p>
            <a:r>
              <a:rPr lang="en-US" altLang="zh-CN" sz="1800" dirty="0"/>
              <a:t>        # Generator forward pass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g_pred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self.G.forward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self.g_input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       # Pass Generators output through Discriminator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d_pred_fake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self.D.forward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g_pred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       # Calculate generator loss, based on discriminator prediction on generator result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loss_g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self.criterionGAN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d_last_layer</a:t>
            </a:r>
            <a:r>
              <a:rPr lang="en-US" altLang="zh-CN" sz="1800" dirty="0"/>
              <a:t>=</a:t>
            </a:r>
            <a:r>
              <a:rPr lang="en-US" altLang="zh-CN" sz="1800" dirty="0" err="1"/>
              <a:t>d_pred_fake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is_d_input_real</a:t>
            </a:r>
            <a:r>
              <a:rPr lang="en-US" altLang="zh-CN" sz="1800" dirty="0"/>
              <a:t>=True)</a:t>
            </a:r>
          </a:p>
          <a:p>
            <a:r>
              <a:rPr lang="en-US" altLang="zh-CN" sz="1800" dirty="0"/>
              <a:t>        # Sum all losses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total_loss_g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loss_g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self.calc_constraints</a:t>
            </a:r>
            <a:r>
              <a:rPr lang="en-US" altLang="zh-CN" sz="1800" dirty="0"/>
              <a:t>(</a:t>
            </a:r>
            <a:r>
              <a:rPr lang="en-US" altLang="zh-CN" sz="1800" dirty="0" err="1"/>
              <a:t>g_pred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       # Calculate gradients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total_loss_g.backward</a:t>
            </a:r>
            <a:r>
              <a:rPr lang="en-US" altLang="zh-CN" sz="1800" dirty="0"/>
              <a:t>()</a:t>
            </a:r>
          </a:p>
          <a:p>
            <a:r>
              <a:rPr lang="en-US" altLang="zh-CN" sz="1800" dirty="0"/>
              <a:t>        # Update weights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self.optimizer_G.step</a:t>
            </a:r>
            <a:r>
              <a:rPr lang="en-US" altLang="zh-CN" sz="1800" dirty="0"/>
              <a:t>()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55840937"/>
      </p:ext>
    </p:extLst>
  </p:cSld>
  <p:clrMapOvr>
    <a:masterClrMapping/>
  </p:clrMapOvr>
  <p:transition spd="slow">
    <p:plus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870D9-B783-4D9C-A315-37A2B94B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regularization term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C7FB10-49DF-4418-B4B8-FD02D6A29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550377"/>
              </p:ext>
            </p:extLst>
          </p:nvPr>
        </p:nvGraphicFramePr>
        <p:xfrm>
          <a:off x="737935" y="979918"/>
          <a:ext cx="6627105" cy="5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6" name="Equation" r:id="rId3" imgW="2705040" imgH="241200" progId="Equation.DSMT4">
                  <p:embed/>
                </p:oleObj>
              </mc:Choice>
              <mc:Fallback>
                <p:oleObj name="Equation" r:id="rId3" imgW="270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935" y="979918"/>
                        <a:ext cx="6627105" cy="5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ED0269A-97D1-43BB-93B3-10846C55F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440687"/>
              </p:ext>
            </p:extLst>
          </p:nvPr>
        </p:nvGraphicFramePr>
        <p:xfrm>
          <a:off x="775467" y="1529110"/>
          <a:ext cx="2952205" cy="6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7" name="Equation" r:id="rId5" imgW="1396800" imgH="330120" progId="Equation.DSMT4">
                  <p:embed/>
                </p:oleObj>
              </mc:Choice>
              <mc:Fallback>
                <p:oleObj name="Equation" r:id="rId5" imgW="1396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5467" y="1529110"/>
                        <a:ext cx="2952205" cy="69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31BDA74-EE5F-401B-B747-DF69C396C2A0}"/>
              </a:ext>
            </a:extLst>
          </p:cNvPr>
          <p:cNvSpPr txBox="1"/>
          <p:nvPr/>
        </p:nvSpPr>
        <p:spPr>
          <a:xfrm>
            <a:off x="3709872" y="1735726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encourages        sum to 1</a:t>
            </a:r>
            <a:endParaRPr lang="zh-CN" alt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1AAC357-B63D-400F-BC51-D7E7939CA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572565"/>
              </p:ext>
            </p:extLst>
          </p:nvPr>
        </p:nvGraphicFramePr>
        <p:xfrm>
          <a:off x="5537456" y="1631196"/>
          <a:ext cx="423065" cy="5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8" name="Equation" r:id="rId7" imgW="126720" imgH="177480" progId="Equation.DSMT4">
                  <p:embed/>
                </p:oleObj>
              </mc:Choice>
              <mc:Fallback>
                <p:oleObj name="Equation" r:id="rId7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7456" y="1631196"/>
                        <a:ext cx="423065" cy="592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7F0ACC1-3E3F-4039-9976-5D6E6EB34B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425042"/>
              </p:ext>
            </p:extLst>
          </p:nvPr>
        </p:nvGraphicFramePr>
        <p:xfrm>
          <a:off x="759881" y="2197391"/>
          <a:ext cx="3382963" cy="682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9" name="Equation" r:id="rId9" imgW="1447560" imgH="291960" progId="Equation.DSMT4">
                  <p:embed/>
                </p:oleObj>
              </mc:Choice>
              <mc:Fallback>
                <p:oleObj name="Equation" r:id="rId9" imgW="144756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ED0269A-97D1-43BB-93B3-10846C55F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9881" y="2197391"/>
                        <a:ext cx="3382963" cy="682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D194004-2D37-4C7D-945E-FE33EE29AF02}"/>
              </a:ext>
            </a:extLst>
          </p:cNvPr>
          <p:cNvSpPr txBox="1"/>
          <p:nvPr/>
        </p:nvSpPr>
        <p:spPr>
          <a:xfrm>
            <a:off x="579324" y="2483604"/>
            <a:ext cx="8218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                                                 Penalizing non-zero values </a:t>
            </a:r>
          </a:p>
          <a:p>
            <a:r>
              <a:rPr lang="en-US" altLang="zh-CN" sz="2400" dirty="0"/>
              <a:t>close to the boundaries.       Is a constant mask of weights </a:t>
            </a:r>
          </a:p>
          <a:p>
            <a:r>
              <a:rPr lang="en-US" altLang="zh-CN" sz="2400" dirty="0"/>
              <a:t>Exponentially growing with distance from the center of  </a:t>
            </a:r>
            <a:endParaRPr lang="zh-CN" altLang="en-US" sz="240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9EEAE31-3745-40E6-BCBF-D537A322F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097992"/>
              </p:ext>
            </p:extLst>
          </p:nvPr>
        </p:nvGraphicFramePr>
        <p:xfrm>
          <a:off x="4016237" y="2821651"/>
          <a:ext cx="5492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0" name="Equation" r:id="rId11" imgW="164880" imgH="139680" progId="Equation.DSMT4">
                  <p:embed/>
                </p:oleObj>
              </mc:Choice>
              <mc:Fallback>
                <p:oleObj name="Equation" r:id="rId11" imgW="164880" imgH="1396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1AAC357-B63D-400F-BC51-D7E7939CA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6237" y="2821651"/>
                        <a:ext cx="5492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98CA214-B553-4CA7-9C2E-783BF9E2F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407745"/>
              </p:ext>
            </p:extLst>
          </p:nvPr>
        </p:nvGraphicFramePr>
        <p:xfrm>
          <a:off x="8000617" y="3107847"/>
          <a:ext cx="423065" cy="5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1" name="Equation" r:id="rId13" imgW="126720" imgH="177480" progId="Equation.DSMT4">
                  <p:embed/>
                </p:oleObj>
              </mc:Choice>
              <mc:Fallback>
                <p:oleObj name="Equation" r:id="rId13" imgW="126720" imgH="177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1AAC357-B63D-400F-BC51-D7E7939CA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00617" y="3107847"/>
                        <a:ext cx="423065" cy="592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C551525-0A3C-477A-AB03-D3E973F36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410709"/>
              </p:ext>
            </p:extLst>
          </p:nvPr>
        </p:nvGraphicFramePr>
        <p:xfrm>
          <a:off x="775467" y="3582558"/>
          <a:ext cx="2500443" cy="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2" name="Equation" r:id="rId15" imgW="1193760" imgH="342720" progId="Equation.DSMT4">
                  <p:embed/>
                </p:oleObj>
              </mc:Choice>
              <mc:Fallback>
                <p:oleObj name="Equation" r:id="rId15" imgW="1193760" imgH="342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7F0ACC1-3E3F-4039-9976-5D6E6EB34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5467" y="3582558"/>
                        <a:ext cx="2500443" cy="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18F90FA-65C9-45DA-AD01-506378CD5AFD}"/>
              </a:ext>
            </a:extLst>
          </p:cNvPr>
          <p:cNvSpPr txBox="1"/>
          <p:nvPr/>
        </p:nvSpPr>
        <p:spPr>
          <a:xfrm>
            <a:off x="634540" y="3803357"/>
            <a:ext cx="7627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                              encourages sparsity to prevent the </a:t>
            </a:r>
          </a:p>
          <a:p>
            <a:r>
              <a:rPr lang="en-US" altLang="zh-CN" sz="2400" dirty="0"/>
              <a:t>network from over smoothing kernels.</a:t>
            </a:r>
            <a:endParaRPr lang="zh-CN" altLang="en-US" sz="2400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9DF9519-860E-45AE-A0FF-856DC134A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443561"/>
              </p:ext>
            </p:extLst>
          </p:nvPr>
        </p:nvGraphicFramePr>
        <p:xfrm>
          <a:off x="701675" y="4583113"/>
          <a:ext cx="43878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3" name="Equation" r:id="rId17" imgW="2095200" imgH="571320" progId="Equation.DSMT4">
                  <p:embed/>
                </p:oleObj>
              </mc:Choice>
              <mc:Fallback>
                <p:oleObj name="Equation" r:id="rId17" imgW="2095200" imgH="5713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C551525-0A3C-477A-AB03-D3E973F36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1675" y="4583113"/>
                        <a:ext cx="438785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6790183-E8B3-4855-BB85-B312847626F8}"/>
              </a:ext>
            </a:extLst>
          </p:cNvPr>
          <p:cNvSpPr txBox="1"/>
          <p:nvPr/>
        </p:nvSpPr>
        <p:spPr>
          <a:xfrm>
            <a:off x="875077" y="5234371"/>
            <a:ext cx="809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                                               encourages       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center of </a:t>
            </a:r>
          </a:p>
          <a:p>
            <a:r>
              <a:rPr lang="en-US" altLang="zh-CN" sz="2400" dirty="0"/>
              <a:t>mass to be at the center of the kernel, where                </a:t>
            </a:r>
          </a:p>
          <a:p>
            <a:r>
              <a:rPr lang="en-US" altLang="zh-CN" sz="2400" dirty="0"/>
              <a:t>denote the center indices.  </a:t>
            </a:r>
            <a:endParaRPr lang="zh-CN" altLang="en-US" sz="2400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5E37317-3C52-4FAB-BC70-259B6BE82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5048"/>
              </p:ext>
            </p:extLst>
          </p:nvPr>
        </p:nvGraphicFramePr>
        <p:xfrm>
          <a:off x="6792145" y="5108914"/>
          <a:ext cx="423065" cy="5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4"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98CA214-B553-4CA7-9C2E-783BF9E2F2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92145" y="5108914"/>
                        <a:ext cx="423065" cy="592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A39E110-9FFC-4FD1-AA55-A0557D07B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7181"/>
              </p:ext>
            </p:extLst>
          </p:nvPr>
        </p:nvGraphicFramePr>
        <p:xfrm>
          <a:off x="7160848" y="5484866"/>
          <a:ext cx="1108075" cy="56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5" name="Equation" r:id="rId20" imgW="495000" imgH="253800" progId="Equation.DSMT4">
                  <p:embed/>
                </p:oleObj>
              </mc:Choice>
              <mc:Fallback>
                <p:oleObj name="Equation" r:id="rId20" imgW="495000" imgH="253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1AAC357-B63D-400F-BC51-D7E7939CA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60848" y="5484866"/>
                        <a:ext cx="1108075" cy="56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241211"/>
      </p:ext>
    </p:extLst>
  </p:cSld>
  <p:clrMapOvr>
    <a:masterClrMapping/>
  </p:clrMapOvr>
  <p:transition spd="slow">
    <p:plus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807FF-C4D6-4F4E-A1CD-ED2AABF1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36A9-F1B2-40CA-9D2F-2E2F9AE8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0"/>
            <a:ext cx="8229600" cy="6858000"/>
          </a:xfrm>
          <a:solidFill>
            <a:schemeClr val="bg1"/>
          </a:solidFill>
        </p:spPr>
        <p:txBody>
          <a:bodyPr/>
          <a:lstStyle/>
          <a:p>
            <a:r>
              <a:rPr lang="en-US" altLang="zh-CN" sz="1800" dirty="0"/>
              <a:t> def </a:t>
            </a:r>
            <a:r>
              <a:rPr lang="en-US" altLang="zh-CN" sz="1800" dirty="0" err="1"/>
              <a:t>train_d</a:t>
            </a:r>
            <a:r>
              <a:rPr lang="en-US" altLang="zh-CN" sz="1800" dirty="0"/>
              <a:t>(self):</a:t>
            </a:r>
          </a:p>
          <a:p>
            <a:r>
              <a:rPr lang="en-US" altLang="zh-CN" sz="1800" dirty="0"/>
              <a:t>        # </a:t>
            </a:r>
            <a:r>
              <a:rPr lang="en-US" altLang="zh-CN" sz="1800" dirty="0" err="1"/>
              <a:t>Zeroize</a:t>
            </a:r>
            <a:r>
              <a:rPr lang="en-US" altLang="zh-CN" sz="1800" dirty="0"/>
              <a:t> gradients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self.optimizer_D.zero_grad</a:t>
            </a:r>
            <a:r>
              <a:rPr lang="en-US" altLang="zh-CN" sz="1800" dirty="0"/>
              <a:t>()</a:t>
            </a:r>
          </a:p>
          <a:p>
            <a:r>
              <a:rPr lang="en-US" altLang="zh-CN" sz="1800" dirty="0"/>
              <a:t>        # Discriminator forward pass over real example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d_pred_real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self.D.forward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self.d_input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       # Discriminator forward pass over fake example (generated by generator)</a:t>
            </a:r>
          </a:p>
          <a:p>
            <a:r>
              <a:rPr lang="en-US" altLang="zh-CN" sz="1800" dirty="0"/>
              <a:t>        # Note that generator result is detached so that gradients are not propagating back through generator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g_output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self.G.forward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self.g_input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d_pred_fake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self.D.forward</a:t>
            </a:r>
            <a:r>
              <a:rPr lang="en-US" altLang="zh-CN" sz="1800" dirty="0"/>
              <a:t>((</a:t>
            </a:r>
            <a:r>
              <a:rPr lang="en-US" altLang="zh-CN" sz="1800" dirty="0" err="1"/>
              <a:t>g_output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torch.randn_like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g_output</a:t>
            </a:r>
            <a:r>
              <a:rPr lang="en-US" altLang="zh-CN" sz="1800" dirty="0"/>
              <a:t>) / 255.).detach())</a:t>
            </a:r>
          </a:p>
          <a:p>
            <a:r>
              <a:rPr lang="en-US" altLang="zh-CN" sz="1800" dirty="0"/>
              <a:t>        # Calculate discriminator loss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loss_d_fake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self.criterionGAN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d_pred_fake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is_d_input_real</a:t>
            </a:r>
            <a:r>
              <a:rPr lang="en-US" altLang="zh-CN" sz="1800" dirty="0"/>
              <a:t>=False)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loss_d_real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self.criterionGAN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d_pred_real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is_d_input_real</a:t>
            </a:r>
            <a:r>
              <a:rPr lang="en-US" altLang="zh-CN" sz="1800" dirty="0"/>
              <a:t>=True)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err="1"/>
              <a:t>loss_d</a:t>
            </a:r>
            <a:r>
              <a:rPr lang="en-US" altLang="zh-CN" sz="1800" dirty="0"/>
              <a:t> = (</a:t>
            </a:r>
            <a:r>
              <a:rPr lang="en-US" altLang="zh-CN" sz="1800" dirty="0" err="1"/>
              <a:t>loss_d_fake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loss_d_real</a:t>
            </a:r>
            <a:r>
              <a:rPr lang="en-US" altLang="zh-CN" sz="1800" dirty="0"/>
              <a:t>) * 0.5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4409814"/>
      </p:ext>
    </p:extLst>
  </p:cSld>
  <p:clrMapOvr>
    <a:masterClrMapping/>
  </p:clrMapOvr>
  <p:transition spd="slow">
    <p:plus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869F4-D096-4C72-9B51-CB77C7F5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B9AD71-2488-4445-8D17-41C9C8E45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# Calculate gradients, note that gradients are not propagating back through generator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loss_d.backward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# Update weights, note that only discriminator weights are updated (by definition of the D optimizer)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self.optimizer_D.step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409392"/>
      </p:ext>
    </p:extLst>
  </p:cSld>
  <p:clrMapOvr>
    <a:masterClrMapping/>
  </p:clrMapOvr>
  <p:transition spd="slow">
    <p:plus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92B98-E7CC-4C47-80EA-C6128EFD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364B5-2CE1-43ED-9B41-A8B58F13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def </a:t>
            </a:r>
            <a:r>
              <a:rPr lang="en-US" altLang="zh-CN" dirty="0" err="1"/>
              <a:t>calc_curr_k</a:t>
            </a:r>
            <a:r>
              <a:rPr lang="en-US" altLang="zh-CN" dirty="0"/>
              <a:t>(self):</a:t>
            </a:r>
          </a:p>
          <a:p>
            <a:r>
              <a:rPr lang="en-US" altLang="zh-CN" dirty="0"/>
              <a:t>        """given a generator network, the function calculates the kernel it is imitating"""</a:t>
            </a:r>
          </a:p>
          <a:p>
            <a:r>
              <a:rPr lang="en-US" altLang="zh-CN" dirty="0"/>
              <a:t>        delta = </a:t>
            </a:r>
            <a:r>
              <a:rPr lang="en-US" altLang="zh-CN" dirty="0" err="1"/>
              <a:t>torch.Tensor</a:t>
            </a:r>
            <a:r>
              <a:rPr lang="en-US" altLang="zh-CN" dirty="0"/>
              <a:t>([1.]).</a:t>
            </a:r>
            <a:r>
              <a:rPr lang="en-US" altLang="zh-CN" dirty="0" err="1"/>
              <a:t>unsqueeze</a:t>
            </a:r>
            <a:r>
              <a:rPr lang="en-US" altLang="zh-CN" dirty="0"/>
              <a:t>(0).</a:t>
            </a:r>
            <a:r>
              <a:rPr lang="en-US" altLang="zh-CN" dirty="0" err="1"/>
              <a:t>unsqueeze</a:t>
            </a:r>
            <a:r>
              <a:rPr lang="en-US" altLang="zh-CN" dirty="0"/>
              <a:t>(-1).</a:t>
            </a:r>
            <a:r>
              <a:rPr lang="en-US" altLang="zh-CN" dirty="0" err="1"/>
              <a:t>unsqueeze</a:t>
            </a:r>
            <a:r>
              <a:rPr lang="en-US" altLang="zh-CN" dirty="0"/>
              <a:t>(-1).</a:t>
            </a:r>
            <a:r>
              <a:rPr lang="en-US" altLang="zh-CN" dirty="0" err="1"/>
              <a:t>cuda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for </a:t>
            </a:r>
            <a:r>
              <a:rPr lang="en-US" altLang="zh-CN" dirty="0" err="1"/>
              <a:t>ind</a:t>
            </a:r>
            <a:r>
              <a:rPr lang="en-US" altLang="zh-CN" dirty="0"/>
              <a:t>, w in enumerate(</a:t>
            </a:r>
            <a:r>
              <a:rPr lang="en-US" altLang="zh-CN" dirty="0" err="1"/>
              <a:t>self.G.parameters</a:t>
            </a:r>
            <a:r>
              <a:rPr lang="en-US" altLang="zh-CN" dirty="0"/>
              <a:t>()):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curr_k</a:t>
            </a:r>
            <a:r>
              <a:rPr lang="en-US" altLang="zh-CN" dirty="0"/>
              <a:t> = F.conv2d(delta, w, padding=</a:t>
            </a:r>
            <a:r>
              <a:rPr lang="en-US" altLang="zh-CN" dirty="0" err="1"/>
              <a:t>self.conf.G_kernel_size</a:t>
            </a:r>
            <a:r>
              <a:rPr lang="en-US" altLang="zh-CN" dirty="0"/>
              <a:t> - 1) if </a:t>
            </a:r>
            <a:r>
              <a:rPr lang="en-US" altLang="zh-CN" dirty="0" err="1"/>
              <a:t>ind</a:t>
            </a:r>
            <a:r>
              <a:rPr lang="en-US" altLang="zh-CN" dirty="0"/>
              <a:t> == 0 else F.conv2d(</a:t>
            </a:r>
            <a:r>
              <a:rPr lang="en-US" altLang="zh-CN" dirty="0" err="1"/>
              <a:t>curr_k</a:t>
            </a:r>
            <a:r>
              <a:rPr lang="en-US" altLang="zh-CN" dirty="0"/>
              <a:t>, w)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self.curr_k</a:t>
            </a:r>
            <a:r>
              <a:rPr lang="en-US" altLang="zh-CN" dirty="0"/>
              <a:t> = </a:t>
            </a:r>
            <a:r>
              <a:rPr lang="en-US" altLang="zh-CN" dirty="0" err="1"/>
              <a:t>curr_k.squeeze</a:t>
            </a:r>
            <a:r>
              <a:rPr lang="en-US" altLang="zh-CN" dirty="0"/>
              <a:t>().flip([0, 1])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458622"/>
      </p:ext>
    </p:extLst>
  </p:cSld>
  <p:clrMapOvr>
    <a:masterClrMapping/>
  </p:clrMapOvr>
  <p:transition spd="slow">
    <p:plu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9C570-33A1-4682-A6D0-0BD4E6DD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F92B1EC-3D08-4E85-8B65-18FA1D02C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18376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1822044"/>
      </p:ext>
    </p:extLst>
  </p:cSld>
  <p:clrMapOvr>
    <a:masterClrMapping/>
  </p:clrMapOvr>
  <p:transition spd="slow">
    <p:plus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FF8F4-9E24-4DE7-B928-035CB2C4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F5456-2777-4C65-8594-FF818DAB0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def </a:t>
            </a:r>
            <a:r>
              <a:rPr lang="en-US" altLang="zh-CN" dirty="0" err="1"/>
              <a:t>calc_constraints</a:t>
            </a:r>
            <a:r>
              <a:rPr lang="en-US" altLang="zh-CN" dirty="0"/>
              <a:t>(self, </a:t>
            </a:r>
            <a:r>
              <a:rPr lang="en-US" altLang="zh-CN" dirty="0" err="1"/>
              <a:t>g_pred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    # Calculate K which is equivalent to G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self.calc_curr_k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# Calculate constraints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self.loss_bicubic</a:t>
            </a:r>
            <a:r>
              <a:rPr lang="en-US" altLang="zh-CN" dirty="0"/>
              <a:t> = </a:t>
            </a:r>
            <a:r>
              <a:rPr lang="en-US" altLang="zh-CN" dirty="0" err="1"/>
              <a:t>self.bicubic_loss.forward</a:t>
            </a:r>
            <a:r>
              <a:rPr lang="en-US" altLang="zh-CN" dirty="0"/>
              <a:t>(</a:t>
            </a:r>
            <a:r>
              <a:rPr lang="en-US" altLang="zh-CN" dirty="0" err="1"/>
              <a:t>g_input</a:t>
            </a:r>
            <a:r>
              <a:rPr lang="en-US" altLang="zh-CN" dirty="0"/>
              <a:t>=</a:t>
            </a:r>
            <a:r>
              <a:rPr lang="en-US" altLang="zh-CN" dirty="0" err="1"/>
              <a:t>self.g_input</a:t>
            </a:r>
            <a:r>
              <a:rPr lang="en-US" altLang="zh-CN" dirty="0"/>
              <a:t>, </a:t>
            </a:r>
            <a:r>
              <a:rPr lang="en-US" altLang="zh-CN" dirty="0" err="1"/>
              <a:t>g_output</a:t>
            </a:r>
            <a:r>
              <a:rPr lang="en-US" altLang="zh-CN" dirty="0"/>
              <a:t>=</a:t>
            </a:r>
            <a:r>
              <a:rPr lang="en-US" altLang="zh-CN" dirty="0" err="1"/>
              <a:t>g_pred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loss_boundaries</a:t>
            </a:r>
            <a:r>
              <a:rPr lang="en-US" altLang="zh-CN" dirty="0"/>
              <a:t> = </a:t>
            </a:r>
            <a:r>
              <a:rPr lang="en-US" altLang="zh-CN" dirty="0" err="1"/>
              <a:t>self.boundaries_loss.forward</a:t>
            </a:r>
            <a:r>
              <a:rPr lang="en-US" altLang="zh-CN" dirty="0"/>
              <a:t>(kernel=</a:t>
            </a:r>
            <a:r>
              <a:rPr lang="en-US" altLang="zh-CN" dirty="0" err="1"/>
              <a:t>self.curr_k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loss_sum2one = self.sum2one_loss.forward(kernel=</a:t>
            </a:r>
            <a:r>
              <a:rPr lang="en-US" altLang="zh-CN" dirty="0" err="1"/>
              <a:t>self.curr_k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loss_centralized</a:t>
            </a:r>
            <a:r>
              <a:rPr lang="en-US" altLang="zh-CN" dirty="0"/>
              <a:t> = </a:t>
            </a:r>
            <a:r>
              <a:rPr lang="en-US" altLang="zh-CN" dirty="0" err="1"/>
              <a:t>self.centralized_loss.forward</a:t>
            </a:r>
            <a:r>
              <a:rPr lang="en-US" altLang="zh-CN" dirty="0"/>
              <a:t>(kernel=</a:t>
            </a:r>
            <a:r>
              <a:rPr lang="en-US" altLang="zh-CN" dirty="0" err="1"/>
              <a:t>self.curr_k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832318"/>
      </p:ext>
    </p:extLst>
  </p:cSld>
  <p:clrMapOvr>
    <a:masterClrMapping/>
  </p:clrMapOvr>
  <p:transition spd="slow">
    <p:plus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DBA77-8EC5-4E0F-A976-41D2892E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52E99-628A-460F-A580-A1BF0D589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loss_sparse</a:t>
            </a:r>
            <a:r>
              <a:rPr lang="en-US" altLang="zh-CN" dirty="0"/>
              <a:t> = </a:t>
            </a:r>
            <a:r>
              <a:rPr lang="en-US" altLang="zh-CN" dirty="0" err="1"/>
              <a:t>self.sparse_loss.forward</a:t>
            </a:r>
            <a:r>
              <a:rPr lang="en-US" altLang="zh-CN" dirty="0"/>
              <a:t>(kernel=</a:t>
            </a:r>
            <a:r>
              <a:rPr lang="en-US" altLang="zh-CN" dirty="0" err="1"/>
              <a:t>self.curr_k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# Apply constraints co-</a:t>
            </a:r>
            <a:r>
              <a:rPr lang="en-US" altLang="zh-CN" dirty="0" err="1"/>
              <a:t>efficients</a:t>
            </a:r>
            <a:endParaRPr lang="en-US" altLang="zh-CN" dirty="0"/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self.loss_bicubic</a:t>
            </a:r>
            <a:r>
              <a:rPr lang="en-US" altLang="zh-CN" dirty="0"/>
              <a:t> * </a:t>
            </a:r>
            <a:r>
              <a:rPr lang="en-US" altLang="zh-CN" dirty="0" err="1"/>
              <a:t>self.lambda_bicubic</a:t>
            </a:r>
            <a:r>
              <a:rPr lang="en-US" altLang="zh-CN" dirty="0"/>
              <a:t> + loss_sum2one * self.lambda_sum2one + \</a:t>
            </a:r>
          </a:p>
          <a:p>
            <a:r>
              <a:rPr lang="en-US" altLang="zh-CN" dirty="0"/>
              <a:t>               </a:t>
            </a:r>
            <a:r>
              <a:rPr lang="en-US" altLang="zh-CN" dirty="0" err="1"/>
              <a:t>loss_boundaries</a:t>
            </a:r>
            <a:r>
              <a:rPr lang="en-US" altLang="zh-CN" dirty="0"/>
              <a:t> * </a:t>
            </a:r>
            <a:r>
              <a:rPr lang="en-US" altLang="zh-CN" dirty="0" err="1"/>
              <a:t>self.lambda_boundaries</a:t>
            </a:r>
            <a:r>
              <a:rPr lang="en-US" altLang="zh-CN" dirty="0"/>
              <a:t> + </a:t>
            </a:r>
            <a:r>
              <a:rPr lang="en-US" altLang="zh-CN" dirty="0" err="1"/>
              <a:t>loss_centralized</a:t>
            </a:r>
            <a:r>
              <a:rPr lang="en-US" altLang="zh-CN" dirty="0"/>
              <a:t> * </a:t>
            </a:r>
            <a:r>
              <a:rPr lang="en-US" altLang="zh-CN" dirty="0" err="1"/>
              <a:t>self.lambda_centralized</a:t>
            </a:r>
            <a:r>
              <a:rPr lang="en-US" altLang="zh-CN" dirty="0"/>
              <a:t> + \</a:t>
            </a:r>
          </a:p>
          <a:p>
            <a:r>
              <a:rPr lang="en-US" altLang="zh-CN" dirty="0"/>
              <a:t>               </a:t>
            </a:r>
            <a:r>
              <a:rPr lang="en-US" altLang="zh-CN" dirty="0" err="1"/>
              <a:t>loss_sparse</a:t>
            </a:r>
            <a:r>
              <a:rPr lang="en-US" altLang="zh-CN" dirty="0"/>
              <a:t> * </a:t>
            </a:r>
            <a:r>
              <a:rPr lang="en-US" altLang="zh-CN" dirty="0" err="1"/>
              <a:t>self.lambda_sparse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139887"/>
      </p:ext>
    </p:extLst>
  </p:cSld>
  <p:clrMapOvr>
    <a:masterClrMapping/>
  </p:clrMapOvr>
  <p:transition spd="slow">
    <p:plus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1089E-D45C-4F50-85BC-CC591388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015F7-D771-4F2D-9C78-90E3CF3B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def train(self, </a:t>
            </a:r>
            <a:r>
              <a:rPr lang="en-US" altLang="zh-CN" dirty="0" err="1"/>
              <a:t>g_input</a:t>
            </a:r>
            <a:r>
              <a:rPr lang="en-US" altLang="zh-CN" dirty="0"/>
              <a:t>, </a:t>
            </a:r>
            <a:r>
              <a:rPr lang="en-US" altLang="zh-CN" dirty="0" err="1"/>
              <a:t>d_input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self.set_input</a:t>
            </a:r>
            <a:r>
              <a:rPr lang="en-US" altLang="zh-CN" dirty="0"/>
              <a:t>(</a:t>
            </a:r>
            <a:r>
              <a:rPr lang="en-US" altLang="zh-CN" dirty="0" err="1"/>
              <a:t>g_input</a:t>
            </a:r>
            <a:r>
              <a:rPr lang="en-US" altLang="zh-CN" dirty="0"/>
              <a:t>, </a:t>
            </a:r>
            <a:r>
              <a:rPr lang="en-US" altLang="zh-CN" dirty="0" err="1"/>
              <a:t>d_input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self.train_g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self.train_d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61142"/>
      </p:ext>
    </p:extLst>
  </p:cSld>
  <p:clrMapOvr>
    <a:masterClrMapping/>
  </p:clrMapOvr>
  <p:transition spd="slow">
    <p:plus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C4E6E-FC05-4D5C-9E53-41A33821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10D52-BFD9-47CB-AB5A-C75A95F6F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 train(conf):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gan</a:t>
            </a:r>
            <a:r>
              <a:rPr lang="en-US" altLang="zh-CN" dirty="0"/>
              <a:t> = </a:t>
            </a:r>
            <a:r>
              <a:rPr lang="en-US" altLang="zh-CN" dirty="0" err="1"/>
              <a:t>KernelGAN</a:t>
            </a:r>
            <a:r>
              <a:rPr lang="en-US" altLang="zh-CN" dirty="0"/>
              <a:t>(conf)</a:t>
            </a:r>
          </a:p>
          <a:p>
            <a:r>
              <a:rPr lang="en-US" altLang="zh-CN" dirty="0"/>
              <a:t>    learner = Learner()</a:t>
            </a:r>
          </a:p>
          <a:p>
            <a:r>
              <a:rPr lang="en-US" altLang="zh-CN" dirty="0"/>
              <a:t>    data = </a:t>
            </a:r>
            <a:r>
              <a:rPr lang="en-US" altLang="zh-CN" dirty="0" err="1"/>
              <a:t>DataGenerator</a:t>
            </a:r>
            <a:r>
              <a:rPr lang="en-US" altLang="zh-CN" dirty="0"/>
              <a:t>(conf, </a:t>
            </a:r>
            <a:r>
              <a:rPr lang="en-US" altLang="zh-CN" dirty="0" err="1"/>
              <a:t>gan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for iteration in </a:t>
            </a:r>
            <a:r>
              <a:rPr lang="en-US" altLang="zh-CN" dirty="0" err="1"/>
              <a:t>tqdm.tqdm</a:t>
            </a:r>
            <a:r>
              <a:rPr lang="en-US" altLang="zh-CN" dirty="0"/>
              <a:t>(range(</a:t>
            </a:r>
            <a:r>
              <a:rPr lang="en-US" altLang="zh-CN" dirty="0" err="1"/>
              <a:t>conf.max_iters</a:t>
            </a:r>
            <a:r>
              <a:rPr lang="en-US" altLang="zh-CN" dirty="0"/>
              <a:t>), </a:t>
            </a:r>
            <a:r>
              <a:rPr lang="en-US" altLang="zh-CN" dirty="0" err="1"/>
              <a:t>ncols</a:t>
            </a:r>
            <a:r>
              <a:rPr lang="en-US" altLang="zh-CN" dirty="0"/>
              <a:t>=60):</a:t>
            </a:r>
          </a:p>
          <a:p>
            <a:r>
              <a:rPr lang="en-US" altLang="zh-CN" dirty="0"/>
              <a:t>        [</a:t>
            </a:r>
            <a:r>
              <a:rPr lang="en-US" altLang="zh-CN" dirty="0" err="1"/>
              <a:t>g_in</a:t>
            </a:r>
            <a:r>
              <a:rPr lang="en-US" altLang="zh-CN" dirty="0"/>
              <a:t>, </a:t>
            </a:r>
            <a:r>
              <a:rPr lang="en-US" altLang="zh-CN" dirty="0" err="1"/>
              <a:t>d_in</a:t>
            </a:r>
            <a:r>
              <a:rPr lang="en-US" altLang="zh-CN" dirty="0"/>
              <a:t>] = data.__</a:t>
            </a:r>
            <a:r>
              <a:rPr lang="en-US" altLang="zh-CN" dirty="0" err="1"/>
              <a:t>getitem</a:t>
            </a:r>
            <a:r>
              <a:rPr lang="en-US" altLang="zh-CN" dirty="0"/>
              <a:t>__(iteration)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gan.train</a:t>
            </a:r>
            <a:r>
              <a:rPr lang="en-US" altLang="zh-CN" dirty="0"/>
              <a:t>(</a:t>
            </a:r>
            <a:r>
              <a:rPr lang="en-US" altLang="zh-CN" dirty="0" err="1"/>
              <a:t>g_in</a:t>
            </a:r>
            <a:r>
              <a:rPr lang="en-US" altLang="zh-CN" dirty="0"/>
              <a:t>, </a:t>
            </a:r>
            <a:r>
              <a:rPr lang="en-US" altLang="zh-CN" dirty="0" err="1"/>
              <a:t>d_in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learner.update</a:t>
            </a:r>
            <a:r>
              <a:rPr lang="en-US" altLang="zh-CN" dirty="0"/>
              <a:t>(iteration, </a:t>
            </a:r>
            <a:r>
              <a:rPr lang="en-US" altLang="zh-CN" dirty="0" err="1"/>
              <a:t>gan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gan.finish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070807"/>
      </p:ext>
    </p:extLst>
  </p:cSld>
  <p:clrMapOvr>
    <a:masterClrMapping/>
  </p:clrMapOvr>
  <p:transition spd="slow">
    <p:plu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B7424A-A018-4A5F-97CC-13AA525736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of the following method can achieve SR?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966E27-9093-4752-88F7-AD60730BBD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Interpolation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D0365A-3C4C-4EB3-8156-534F714672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Reconstruction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275584-21D1-4254-8809-F1A7885BCF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Machine learning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6381CC-95ED-4765-9713-995F38943F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None of the above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FC43A3-3D56-4CEB-8599-237D8046DD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515E697-91BC-4E76-B524-E03DF485398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1BABF03-15DB-413F-967E-4E75D43EC39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42C318E-7EB2-49E9-8D0D-8AF000AFE24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A47A41D-ABFF-4D7F-A2B9-AA596A059496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2C12A7E-EEB0-42D6-9A5A-5D7A06E2620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E08488-56E7-407E-9E30-2EF93F97092C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4604185"/>
      </p:ext>
    </p:extLst>
  </p:cSld>
  <p:clrMapOvr>
    <a:masterClrMapping/>
  </p:clrMapOvr>
  <p:transition spd="slow">
    <p:plu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2F7D2-4CA8-4913-BED9-914B0783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Interpolation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CAAE4-D65C-4E49-8AD9-521E7017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5"/>
            <a:ext cx="7571184" cy="480467"/>
          </a:xfrm>
        </p:spPr>
        <p:txBody>
          <a:bodyPr/>
          <a:lstStyle/>
          <a:p>
            <a:r>
              <a:rPr lang="en-US" altLang="zh-CN" dirty="0"/>
              <a:t>To see the details, we need to increase the number of pixels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22E35C4-449D-42B6-8BA6-25F81183396A}"/>
              </a:ext>
            </a:extLst>
          </p:cNvPr>
          <p:cNvGrpSpPr/>
          <p:nvPr/>
        </p:nvGrpSpPr>
        <p:grpSpPr>
          <a:xfrm>
            <a:off x="3491880" y="2204864"/>
            <a:ext cx="1872208" cy="1568172"/>
            <a:chOff x="3419872" y="2780928"/>
            <a:chExt cx="1872208" cy="156817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51D02-D03F-4455-A363-99654C19A612}"/>
                </a:ext>
              </a:extLst>
            </p:cNvPr>
            <p:cNvSpPr/>
            <p:nvPr/>
          </p:nvSpPr>
          <p:spPr>
            <a:xfrm>
              <a:off x="3419872" y="27809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CCA0BDD-7237-447C-94F5-9E11F5F5B37E}"/>
                </a:ext>
              </a:extLst>
            </p:cNvPr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2A58550-38A3-4DAE-9034-018D94B8C102}"/>
                </a:ext>
              </a:extLst>
            </p:cNvPr>
            <p:cNvSpPr/>
            <p:nvPr/>
          </p:nvSpPr>
          <p:spPr>
            <a:xfrm>
              <a:off x="5148064" y="27809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784289B-8C4D-4C92-95D2-C66C71C1BAC6}"/>
                </a:ext>
              </a:extLst>
            </p:cNvPr>
            <p:cNvSpPr/>
            <p:nvPr/>
          </p:nvSpPr>
          <p:spPr>
            <a:xfrm>
              <a:off x="3419872" y="350100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494E5B4-BEDA-4644-B077-01D971392E13}"/>
                </a:ext>
              </a:extLst>
            </p:cNvPr>
            <p:cNvSpPr/>
            <p:nvPr/>
          </p:nvSpPr>
          <p:spPr>
            <a:xfrm>
              <a:off x="4277132" y="350100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9985BA9-0D20-4837-B5A4-AC2E07E9AEC5}"/>
                </a:ext>
              </a:extLst>
            </p:cNvPr>
            <p:cNvSpPr/>
            <p:nvPr/>
          </p:nvSpPr>
          <p:spPr>
            <a:xfrm>
              <a:off x="5148064" y="350100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FFE2FB-07C7-44A6-8FE1-8658052DC480}"/>
                </a:ext>
              </a:extLst>
            </p:cNvPr>
            <p:cNvSpPr/>
            <p:nvPr/>
          </p:nvSpPr>
          <p:spPr>
            <a:xfrm>
              <a:off x="3419872" y="420508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B922133-882C-40A9-955D-EC4C08BD760D}"/>
                </a:ext>
              </a:extLst>
            </p:cNvPr>
            <p:cNvSpPr/>
            <p:nvPr/>
          </p:nvSpPr>
          <p:spPr>
            <a:xfrm>
              <a:off x="4283968" y="420508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057DF61-3141-4F70-A453-07342EC844EE}"/>
                </a:ext>
              </a:extLst>
            </p:cNvPr>
            <p:cNvSpPr/>
            <p:nvPr/>
          </p:nvSpPr>
          <p:spPr>
            <a:xfrm>
              <a:off x="5148064" y="4205084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D7D0476-B76B-4F87-894C-5A4D7060F69C}"/>
              </a:ext>
            </a:extLst>
          </p:cNvPr>
          <p:cNvGrpSpPr/>
          <p:nvPr/>
        </p:nvGrpSpPr>
        <p:grpSpPr>
          <a:xfrm>
            <a:off x="3019445" y="1841612"/>
            <a:ext cx="2793010" cy="2289162"/>
            <a:chOff x="2947437" y="2417676"/>
            <a:chExt cx="2793010" cy="228916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66D0510-D2DC-417C-8FBE-3493542CF1F5}"/>
                </a:ext>
              </a:extLst>
            </p:cNvPr>
            <p:cNvSpPr/>
            <p:nvPr/>
          </p:nvSpPr>
          <p:spPr>
            <a:xfrm>
              <a:off x="3841666" y="278074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EFB0E6-6980-40C2-86C3-B0885B31A1CA}"/>
                </a:ext>
              </a:extLst>
            </p:cNvPr>
            <p:cNvSpPr/>
            <p:nvPr/>
          </p:nvSpPr>
          <p:spPr>
            <a:xfrm>
              <a:off x="4712430" y="278074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4A73467-5A2A-4E6B-A409-226785D42E9D}"/>
                </a:ext>
              </a:extLst>
            </p:cNvPr>
            <p:cNvSpPr/>
            <p:nvPr/>
          </p:nvSpPr>
          <p:spPr>
            <a:xfrm>
              <a:off x="3419872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D07E8C9-5AC9-4C11-AD8A-9541A689E4F5}"/>
                </a:ext>
              </a:extLst>
            </p:cNvPr>
            <p:cNvSpPr/>
            <p:nvPr/>
          </p:nvSpPr>
          <p:spPr>
            <a:xfrm>
              <a:off x="3419872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B85A6F1-BDF4-448E-B0F5-29C5993464EC}"/>
                </a:ext>
              </a:extLst>
            </p:cNvPr>
            <p:cNvSpPr/>
            <p:nvPr/>
          </p:nvSpPr>
          <p:spPr>
            <a:xfrm>
              <a:off x="3851921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CB79E61-BC6F-46BA-81A0-0CA57972F4BE}"/>
                </a:ext>
              </a:extLst>
            </p:cNvPr>
            <p:cNvSpPr/>
            <p:nvPr/>
          </p:nvSpPr>
          <p:spPr>
            <a:xfrm>
              <a:off x="4277132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C633B55-CE19-4707-8185-759F92788D9A}"/>
                </a:ext>
              </a:extLst>
            </p:cNvPr>
            <p:cNvSpPr/>
            <p:nvPr/>
          </p:nvSpPr>
          <p:spPr>
            <a:xfrm>
              <a:off x="4712430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3406EE4-3358-4283-84C2-3B5685A2AF7F}"/>
                </a:ext>
              </a:extLst>
            </p:cNvPr>
            <p:cNvSpPr/>
            <p:nvPr/>
          </p:nvSpPr>
          <p:spPr>
            <a:xfrm>
              <a:off x="5148064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0F56E42-4784-46DB-B7A1-B3E8C84E4FE6}"/>
                </a:ext>
              </a:extLst>
            </p:cNvPr>
            <p:cNvSpPr/>
            <p:nvPr/>
          </p:nvSpPr>
          <p:spPr>
            <a:xfrm>
              <a:off x="3841666" y="349568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089D481-61DE-45C2-8F21-CE8B88A8F6F6}"/>
                </a:ext>
              </a:extLst>
            </p:cNvPr>
            <p:cNvSpPr/>
            <p:nvPr/>
          </p:nvSpPr>
          <p:spPr>
            <a:xfrm>
              <a:off x="4712430" y="349568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A0DA9F2-11CF-4842-ADCB-7AD3982E254F}"/>
                </a:ext>
              </a:extLst>
            </p:cNvPr>
            <p:cNvSpPr/>
            <p:nvPr/>
          </p:nvSpPr>
          <p:spPr>
            <a:xfrm>
              <a:off x="3841666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CC9D975-FB6B-44ED-BEB9-5CADC3290DA3}"/>
                </a:ext>
              </a:extLst>
            </p:cNvPr>
            <p:cNvSpPr/>
            <p:nvPr/>
          </p:nvSpPr>
          <p:spPr>
            <a:xfrm>
              <a:off x="4283968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F101E91-2C47-493E-8866-DFB3F0EFB42A}"/>
                </a:ext>
              </a:extLst>
            </p:cNvPr>
            <p:cNvSpPr/>
            <p:nvPr/>
          </p:nvSpPr>
          <p:spPr>
            <a:xfrm>
              <a:off x="4712430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109F55D-5EEE-4A09-8A7B-BC6C4BEAB282}"/>
                </a:ext>
              </a:extLst>
            </p:cNvPr>
            <p:cNvSpPr/>
            <p:nvPr/>
          </p:nvSpPr>
          <p:spPr>
            <a:xfrm>
              <a:off x="5148064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FB98D5C-1D51-466A-B41F-39B91ED4C264}"/>
                </a:ext>
              </a:extLst>
            </p:cNvPr>
            <p:cNvSpPr/>
            <p:nvPr/>
          </p:nvSpPr>
          <p:spPr>
            <a:xfrm>
              <a:off x="3841666" y="41997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C787743-DA51-4080-B308-E08CA09C1E4F}"/>
                </a:ext>
              </a:extLst>
            </p:cNvPr>
            <p:cNvSpPr/>
            <p:nvPr/>
          </p:nvSpPr>
          <p:spPr>
            <a:xfrm>
              <a:off x="4712430" y="41997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2A6A258-EC19-4BBE-9EFD-BD33B90B9DA7}"/>
                </a:ext>
              </a:extLst>
            </p:cNvPr>
            <p:cNvSpPr/>
            <p:nvPr/>
          </p:nvSpPr>
          <p:spPr>
            <a:xfrm>
              <a:off x="2947437" y="278074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D8CD51E-CCC9-4390-8329-A5D1D68542EF}"/>
                </a:ext>
              </a:extLst>
            </p:cNvPr>
            <p:cNvSpPr/>
            <p:nvPr/>
          </p:nvSpPr>
          <p:spPr>
            <a:xfrm>
              <a:off x="2957692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DDEE584-7C3A-48B2-A13B-CEDCE7C35E76}"/>
                </a:ext>
              </a:extLst>
            </p:cNvPr>
            <p:cNvSpPr/>
            <p:nvPr/>
          </p:nvSpPr>
          <p:spPr>
            <a:xfrm>
              <a:off x="2947437" y="349568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3CEE869-4268-421D-B584-4898CE0B1F65}"/>
                </a:ext>
              </a:extLst>
            </p:cNvPr>
            <p:cNvSpPr/>
            <p:nvPr/>
          </p:nvSpPr>
          <p:spPr>
            <a:xfrm>
              <a:off x="2947437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C079046-F803-4662-AE6A-10FF421BE780}"/>
                </a:ext>
              </a:extLst>
            </p:cNvPr>
            <p:cNvSpPr/>
            <p:nvPr/>
          </p:nvSpPr>
          <p:spPr>
            <a:xfrm>
              <a:off x="2947437" y="41997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AB0F2BC-4FB0-489E-ADDE-FF715566E978}"/>
                </a:ext>
              </a:extLst>
            </p:cNvPr>
            <p:cNvSpPr/>
            <p:nvPr/>
          </p:nvSpPr>
          <p:spPr>
            <a:xfrm>
              <a:off x="5586176" y="278074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0E82379-05DA-42FB-AA3D-06E818F3AAD3}"/>
                </a:ext>
              </a:extLst>
            </p:cNvPr>
            <p:cNvSpPr/>
            <p:nvPr/>
          </p:nvSpPr>
          <p:spPr>
            <a:xfrm>
              <a:off x="5596431" y="314096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903EFA5-561A-4549-B108-674CA9353D06}"/>
                </a:ext>
              </a:extLst>
            </p:cNvPr>
            <p:cNvSpPr/>
            <p:nvPr/>
          </p:nvSpPr>
          <p:spPr>
            <a:xfrm>
              <a:off x="5586176" y="349568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6CCBA6D-1CA7-4D85-AC70-F5EE52BFFE08}"/>
                </a:ext>
              </a:extLst>
            </p:cNvPr>
            <p:cNvSpPr/>
            <p:nvPr/>
          </p:nvSpPr>
          <p:spPr>
            <a:xfrm>
              <a:off x="5586176" y="384771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9DB2A1C-50C2-423B-B24D-23ACA2937517}"/>
                </a:ext>
              </a:extLst>
            </p:cNvPr>
            <p:cNvSpPr/>
            <p:nvPr/>
          </p:nvSpPr>
          <p:spPr>
            <a:xfrm>
              <a:off x="5586176" y="41997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4BA2C99-A3AE-40ED-923C-F43C597ED1AF}"/>
                </a:ext>
              </a:extLst>
            </p:cNvPr>
            <p:cNvSpPr/>
            <p:nvPr/>
          </p:nvSpPr>
          <p:spPr>
            <a:xfrm>
              <a:off x="3419872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38FD036-49FB-4D60-B977-C2EFA4DEF20A}"/>
                </a:ext>
              </a:extLst>
            </p:cNvPr>
            <p:cNvSpPr/>
            <p:nvPr/>
          </p:nvSpPr>
          <p:spPr>
            <a:xfrm>
              <a:off x="3841666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CCDBB65-3E16-48EF-9BD3-E55CB88CA081}"/>
                </a:ext>
              </a:extLst>
            </p:cNvPr>
            <p:cNvSpPr/>
            <p:nvPr/>
          </p:nvSpPr>
          <p:spPr>
            <a:xfrm>
              <a:off x="4283968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697F606-1266-402D-8317-FAD32D1AEED3}"/>
                </a:ext>
              </a:extLst>
            </p:cNvPr>
            <p:cNvSpPr/>
            <p:nvPr/>
          </p:nvSpPr>
          <p:spPr>
            <a:xfrm>
              <a:off x="4712430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BAB3630-2DBA-4760-8713-C20541138D57}"/>
                </a:ext>
              </a:extLst>
            </p:cNvPr>
            <p:cNvSpPr/>
            <p:nvPr/>
          </p:nvSpPr>
          <p:spPr>
            <a:xfrm>
              <a:off x="5148064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EA3B5C7-D2E4-455B-866A-37EDD50DABCD}"/>
                </a:ext>
              </a:extLst>
            </p:cNvPr>
            <p:cNvSpPr/>
            <p:nvPr/>
          </p:nvSpPr>
          <p:spPr>
            <a:xfrm>
              <a:off x="2947437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846697C-4DFA-45C9-9A91-675FAADF1FF8}"/>
                </a:ext>
              </a:extLst>
            </p:cNvPr>
            <p:cNvSpPr/>
            <p:nvPr/>
          </p:nvSpPr>
          <p:spPr>
            <a:xfrm>
              <a:off x="5586176" y="456282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E890036-250A-4935-BF75-0E38FF7EAA74}"/>
                </a:ext>
              </a:extLst>
            </p:cNvPr>
            <p:cNvSpPr/>
            <p:nvPr/>
          </p:nvSpPr>
          <p:spPr>
            <a:xfrm>
              <a:off x="3419872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DFA72B2-F4F1-4464-A42A-CE1BDBA38448}"/>
                </a:ext>
              </a:extLst>
            </p:cNvPr>
            <p:cNvSpPr/>
            <p:nvPr/>
          </p:nvSpPr>
          <p:spPr>
            <a:xfrm>
              <a:off x="3841666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690D230-BAA8-4075-A4B1-68156227F6FD}"/>
                </a:ext>
              </a:extLst>
            </p:cNvPr>
            <p:cNvSpPr/>
            <p:nvPr/>
          </p:nvSpPr>
          <p:spPr>
            <a:xfrm>
              <a:off x="4283968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2575420-AB4E-4755-91B2-3C38BC6065DD}"/>
                </a:ext>
              </a:extLst>
            </p:cNvPr>
            <p:cNvSpPr/>
            <p:nvPr/>
          </p:nvSpPr>
          <p:spPr>
            <a:xfrm>
              <a:off x="4712430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CE932031-856D-42C9-8072-9FD884C87AF0}"/>
                </a:ext>
              </a:extLst>
            </p:cNvPr>
            <p:cNvSpPr/>
            <p:nvPr/>
          </p:nvSpPr>
          <p:spPr>
            <a:xfrm>
              <a:off x="5148064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2D86B717-5BA4-446B-9E7A-05B907988EE0}"/>
                </a:ext>
              </a:extLst>
            </p:cNvPr>
            <p:cNvSpPr/>
            <p:nvPr/>
          </p:nvSpPr>
          <p:spPr>
            <a:xfrm>
              <a:off x="2947437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133A24A-838B-4256-944A-E39DC3047F83}"/>
                </a:ext>
              </a:extLst>
            </p:cNvPr>
            <p:cNvSpPr/>
            <p:nvPr/>
          </p:nvSpPr>
          <p:spPr>
            <a:xfrm>
              <a:off x="5586176" y="241767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1B4BB07E-BE3F-4C2B-BF68-094C4E49152A}"/>
              </a:ext>
            </a:extLst>
          </p:cNvPr>
          <p:cNvSpPr/>
          <p:nvPr/>
        </p:nvSpPr>
        <p:spPr>
          <a:xfrm>
            <a:off x="1216792" y="4725144"/>
            <a:ext cx="6552728" cy="12241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Question: How to calculate the pixel values?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2906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E4A1C3-D9B2-41EA-B8E6-3DF3EB2656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key problem in interpolation?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09A954-6A6C-49E5-B253-EC4949177E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Decide pixel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postions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F02535-BBD2-47F0-B869-44CFBF7930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Calculate pixel colors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C481FC-1128-42AD-A6E0-F525CBF0763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Calculate pixel values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192DBD4-70C3-4B11-B182-209F3FE126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E132D52-0B5B-4278-80DB-0CD6F490ABB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6A96C50-D9DE-4E6E-98EF-F677395D51A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C4A52CF-B7CC-42EE-85E3-1C229669205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335C27E-2959-4E54-A715-E16ECE4AC305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7D36707A-1095-46DA-B03A-3E8A836AF8D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A9D5FF1-D12C-47F5-A19E-0D21C5114C3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827131"/>
      </p:ext>
    </p:extLst>
  </p:cSld>
  <p:clrMapOvr>
    <a:masterClrMapping/>
  </p:clrMapOvr>
  <p:transition spd="slow">
    <p:plu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FE90A-BED2-46AF-A490-D1CAF43A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Based on Reconstruction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624461C-E7AF-4CC8-AD73-7E6B2B83F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5"/>
            <a:ext cx="8686800" cy="480467"/>
          </a:xfrm>
        </p:spPr>
        <p:txBody>
          <a:bodyPr/>
          <a:lstStyle/>
          <a:p>
            <a:r>
              <a:rPr lang="en-US" altLang="zh-CN" dirty="0"/>
              <a:t>Reconstruction needs to model the process of degradation and reconstruction 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B91B751-06B9-4D1A-A4FB-99873AAFDEC5}"/>
              </a:ext>
            </a:extLst>
          </p:cNvPr>
          <p:cNvGrpSpPr/>
          <p:nvPr/>
        </p:nvGrpSpPr>
        <p:grpSpPr>
          <a:xfrm>
            <a:off x="632650" y="1779142"/>
            <a:ext cx="7220284" cy="3321660"/>
            <a:chOff x="698055" y="2030130"/>
            <a:chExt cx="7220284" cy="332166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17489FE-5656-44A2-8E99-3C3F35323B78}"/>
                </a:ext>
              </a:extLst>
            </p:cNvPr>
            <p:cNvSpPr/>
            <p:nvPr/>
          </p:nvSpPr>
          <p:spPr>
            <a:xfrm>
              <a:off x="3814236" y="3686314"/>
              <a:ext cx="1065632" cy="129614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AD874F-B395-4285-BF7E-1E3C943A4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55" y="2030130"/>
              <a:ext cx="2498825" cy="2936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F71506A-98D6-45A6-B10D-29A206C9B489}"/>
                </a:ext>
              </a:extLst>
            </p:cNvPr>
            <p:cNvSpPr txBox="1"/>
            <p:nvPr/>
          </p:nvSpPr>
          <p:spPr>
            <a:xfrm>
              <a:off x="5701140" y="494391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Degradation image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31145D-134B-459F-93CC-DF8858A4CF89}"/>
                </a:ext>
              </a:extLst>
            </p:cNvPr>
            <p:cNvSpPr txBox="1"/>
            <p:nvPr/>
          </p:nvSpPr>
          <p:spPr>
            <a:xfrm>
              <a:off x="1390263" y="4982458"/>
              <a:ext cx="1379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Clear image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66F1889-2629-4A07-983E-2CFAA9A95799}"/>
                </a:ext>
              </a:extLst>
            </p:cNvPr>
            <p:cNvSpPr/>
            <p:nvPr/>
          </p:nvSpPr>
          <p:spPr>
            <a:xfrm>
              <a:off x="3822536" y="2102138"/>
              <a:ext cx="1065632" cy="129614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D72E2A-A22A-4470-A513-DC710404B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1" t="6175" r="16538" b="5384"/>
            <a:stretch/>
          </p:blipFill>
          <p:spPr>
            <a:xfrm>
              <a:off x="3937377" y="2246154"/>
              <a:ext cx="819351" cy="1008112"/>
            </a:xfrm>
            <a:prstGeom prst="rect">
              <a:avLst/>
            </a:prstGeom>
          </p:spPr>
        </p:pic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00E8891E-87C8-45F3-8FA3-8C363A5D1F05}"/>
                </a:ext>
              </a:extLst>
            </p:cNvPr>
            <p:cNvSpPr/>
            <p:nvPr/>
          </p:nvSpPr>
          <p:spPr>
            <a:xfrm flipH="1">
              <a:off x="3196879" y="2570190"/>
              <a:ext cx="609057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左 12">
              <a:extLst>
                <a:ext uri="{FF2B5EF4-FFF2-40B4-BE49-F238E27FC236}">
                  <a16:creationId xmlns:a16="http://schemas.microsoft.com/office/drawing/2014/main" id="{E7EDF26C-8D3E-4722-A40A-CC4DFF314510}"/>
                </a:ext>
              </a:extLst>
            </p:cNvPr>
            <p:cNvSpPr/>
            <p:nvPr/>
          </p:nvSpPr>
          <p:spPr>
            <a:xfrm flipH="1">
              <a:off x="4904768" y="2570190"/>
              <a:ext cx="531328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3787A73F-C726-4480-8612-B1B7BD6CA08F}"/>
                </a:ext>
              </a:extLst>
            </p:cNvPr>
            <p:cNvSpPr txBox="1"/>
            <p:nvPr/>
          </p:nvSpPr>
          <p:spPr>
            <a:xfrm>
              <a:off x="3798148" y="3357632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Degradation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41E4B67-7E7A-4E10-8C54-33953B70B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6" t="3985" r="11775" b="12764"/>
            <a:stretch/>
          </p:blipFill>
          <p:spPr>
            <a:xfrm>
              <a:off x="3822536" y="3785705"/>
              <a:ext cx="986722" cy="1052737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5A962FCD-35E8-4B39-8E2D-834B9E87E096}"/>
                </a:ext>
              </a:extLst>
            </p:cNvPr>
            <p:cNvSpPr txBox="1"/>
            <p:nvPr/>
          </p:nvSpPr>
          <p:spPr>
            <a:xfrm>
              <a:off x="3790360" y="4966196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箭头: 左 18">
              <a:extLst>
                <a:ext uri="{FF2B5EF4-FFF2-40B4-BE49-F238E27FC236}">
                  <a16:creationId xmlns:a16="http://schemas.microsoft.com/office/drawing/2014/main" id="{035FA2B8-06EC-4574-8B81-CA774AD9A716}"/>
                </a:ext>
              </a:extLst>
            </p:cNvPr>
            <p:cNvSpPr/>
            <p:nvPr/>
          </p:nvSpPr>
          <p:spPr>
            <a:xfrm>
              <a:off x="3189091" y="4312073"/>
              <a:ext cx="609057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左 19">
              <a:extLst>
                <a:ext uri="{FF2B5EF4-FFF2-40B4-BE49-F238E27FC236}">
                  <a16:creationId xmlns:a16="http://schemas.microsoft.com/office/drawing/2014/main" id="{EA6F7D95-AFEF-46F2-A0A2-A002972B0FB8}"/>
                </a:ext>
              </a:extLst>
            </p:cNvPr>
            <p:cNvSpPr/>
            <p:nvPr/>
          </p:nvSpPr>
          <p:spPr>
            <a:xfrm>
              <a:off x="4878457" y="4253086"/>
              <a:ext cx="609057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C673BDF5-F2A6-4FFA-9A0F-C173953BD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060848"/>
              <a:ext cx="2482243" cy="2905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1E5B169-F5F4-424E-B741-941390DF8987}"/>
              </a:ext>
            </a:extLst>
          </p:cNvPr>
          <p:cNvSpPr/>
          <p:nvPr/>
        </p:nvSpPr>
        <p:spPr>
          <a:xfrm>
            <a:off x="632649" y="5246926"/>
            <a:ext cx="7899625" cy="1224136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Question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How to know         and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9FF644-98B4-4CD0-8125-D2BA3F3B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6175" r="16538" b="5384"/>
          <a:stretch/>
        </p:blipFill>
        <p:spPr>
          <a:xfrm>
            <a:off x="5435530" y="5330767"/>
            <a:ext cx="819351" cy="10081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0B289B-B532-48D2-A36E-45329E529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3985" r="11775" b="12764"/>
          <a:stretch/>
        </p:blipFill>
        <p:spPr>
          <a:xfrm>
            <a:off x="7217127" y="5332625"/>
            <a:ext cx="986722" cy="10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05696"/>
      </p:ext>
    </p:extLst>
  </p:cSld>
  <p:clrMapOvr>
    <a:masterClrMapping/>
  </p:clrMapOvr>
  <p:transition spd="slow">
    <p:plu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9B0642-6F21-4495-AA14-D3E563A0FDB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key problems in reconstruction?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C601DF-0EF2-4FFD-9279-5E0EC34A428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Estimate the degradation model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963B52-7043-40F2-A8A6-2982F1433C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Estimate the color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8F63D8-5A0A-47AF-84BB-B37DB1A9C92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Estimate the reconstruction model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7CE92D-CCF1-4A21-8AF7-A4BE28CB3D7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Estimate the shape of some object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D3026B7-34C4-469C-9F24-851D519DFBF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8988EA-0482-4278-B105-8AE4BC25FB8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845983B0-F3C0-4E17-9E3C-EEAF07721FD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EED1601-6262-4AB8-AA86-5E3A9325A6A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6A18B5F-D392-4BBF-9786-E10C934C205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6A69232-774B-468D-9564-44CADCAC81B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BA803F8-B7BE-48D4-82EF-F734F60D29F1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497139"/>
      </p:ext>
    </p:extLst>
  </p:cSld>
  <p:clrMapOvr>
    <a:masterClrMapping/>
  </p:clrMapOvr>
  <p:transition spd="slow">
    <p:plu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64487-FA45-47E3-85AE-B047B563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Based on machine learning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7F51D64-92CD-4210-BA05-7BABE8C5F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76325"/>
            <a:ext cx="7931065" cy="480467"/>
          </a:xfrm>
        </p:spPr>
        <p:txBody>
          <a:bodyPr/>
          <a:lstStyle/>
          <a:p>
            <a:r>
              <a:rPr lang="en-US" altLang="zh-CN" dirty="0"/>
              <a:t>Learn  the relationship between clear image and blurring image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710DF2-52C7-4549-B932-8A90B86E8126}"/>
              </a:ext>
            </a:extLst>
          </p:cNvPr>
          <p:cNvGrpSpPr/>
          <p:nvPr/>
        </p:nvGrpSpPr>
        <p:grpSpPr>
          <a:xfrm>
            <a:off x="547688" y="1556792"/>
            <a:ext cx="7367244" cy="2529919"/>
            <a:chOff x="698055" y="2030130"/>
            <a:chExt cx="7367244" cy="252991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F76135-B9F6-438A-A3EB-D330D6AFF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55" y="2030130"/>
              <a:ext cx="2033725" cy="2114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4D96893-7238-493A-90B4-8495486C1674}"/>
                </a:ext>
              </a:extLst>
            </p:cNvPr>
            <p:cNvSpPr txBox="1"/>
            <p:nvPr/>
          </p:nvSpPr>
          <p:spPr>
            <a:xfrm>
              <a:off x="6001914" y="4190717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Degradation image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C41D58B-E6CE-496E-8AFD-CCC7CE812D3C}"/>
                </a:ext>
              </a:extLst>
            </p:cNvPr>
            <p:cNvSpPr txBox="1"/>
            <p:nvPr/>
          </p:nvSpPr>
          <p:spPr>
            <a:xfrm>
              <a:off x="1157713" y="4144245"/>
              <a:ext cx="1379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Clear image</a:t>
              </a:r>
              <a:endPara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BF024B25-26CE-456F-83CD-50B3E20818E7}"/>
                </a:ext>
              </a:extLst>
            </p:cNvPr>
            <p:cNvSpPr/>
            <p:nvPr/>
          </p:nvSpPr>
          <p:spPr>
            <a:xfrm>
              <a:off x="2731780" y="2857075"/>
              <a:ext cx="609057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左 12">
              <a:extLst>
                <a:ext uri="{FF2B5EF4-FFF2-40B4-BE49-F238E27FC236}">
                  <a16:creationId xmlns:a16="http://schemas.microsoft.com/office/drawing/2014/main" id="{8FD80CAC-0606-4BA6-9873-87D8258B3F7A}"/>
                </a:ext>
              </a:extLst>
            </p:cNvPr>
            <p:cNvSpPr/>
            <p:nvPr/>
          </p:nvSpPr>
          <p:spPr>
            <a:xfrm flipH="1">
              <a:off x="5557377" y="2857075"/>
              <a:ext cx="531328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FBF4D666-3CA8-4A7D-9A87-2E9873FC3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655" y="2068725"/>
              <a:ext cx="1920170" cy="2083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9A83EDB-6B00-4226-BD0B-E9AD38E15A07}"/>
              </a:ext>
            </a:extLst>
          </p:cNvPr>
          <p:cNvSpPr/>
          <p:nvPr/>
        </p:nvSpPr>
        <p:spPr>
          <a:xfrm>
            <a:off x="632650" y="4289209"/>
            <a:ext cx="7077838" cy="1946807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Question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Who learn</a:t>
            </a: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What to learn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426E7E0-DC7A-48A3-AB93-CC0A0253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t="2325" r="5113" b="2325"/>
          <a:stretch/>
        </p:blipFill>
        <p:spPr>
          <a:xfrm>
            <a:off x="3305572" y="1853667"/>
            <a:ext cx="1931963" cy="14425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2E4D948-2B38-40F3-BB6E-BF03653FE2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0" t="2325" r="28585" b="29324"/>
          <a:stretch/>
        </p:blipFill>
        <p:spPr>
          <a:xfrm>
            <a:off x="5419498" y="4225900"/>
            <a:ext cx="864097" cy="1034073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A84B6977-CE71-4184-BAAE-6005FE9724B7}"/>
              </a:ext>
            </a:extLst>
          </p:cNvPr>
          <p:cNvSpPr txBox="1"/>
          <p:nvPr/>
        </p:nvSpPr>
        <p:spPr>
          <a:xfrm>
            <a:off x="3895501" y="36878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F983DF4-1BEC-4103-84A6-6CD284D691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749" r="3298" b="6407"/>
          <a:stretch/>
        </p:blipFill>
        <p:spPr>
          <a:xfrm>
            <a:off x="5419498" y="5457223"/>
            <a:ext cx="775981" cy="7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50960"/>
      </p:ext>
    </p:extLst>
  </p:cSld>
  <p:clrMapOvr>
    <a:masterClrMapping/>
  </p:clrMapOvr>
  <p:transition spd="slow">
    <p:plu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FD3CFB-FB9B-405E-99CD-6CB918DAAC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key problems in machine learning?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EFBC3-7738-4516-933E-87C99396047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equipements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ECF30-B975-4B89-A3C3-CA8FC77AB2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machine learning model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7B48FF-8E4C-4ECC-AB3B-8DC14F8E534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training data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6AE2B-6DB9-43A4-8D7F-4EAF0DCCAD2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learning time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AC2BFA2-D64E-4CD3-B9D7-FB971FA17C4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F7CD32-5987-4C5D-AF82-6E71E49E375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F15A8EE-3E08-4733-A0CA-6AE22F3BDF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1EA4073-D507-49E8-BB3E-3A18D04EA94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7D40D2D-B6EC-437B-B477-278EF440DA1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B7DBC29-A08F-4DF2-9B6B-E59DF3D3399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1DC4689-8CDE-44AC-8942-202FF6E6639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884129"/>
      </p:ext>
    </p:extLst>
  </p:cSld>
  <p:clrMapOvr>
    <a:masterClrMapping/>
  </p:clrMapOvr>
  <p:transition spd="slow"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楷体_GB2312" charset="0"/>
              </a:rPr>
              <a:t>目录</a:t>
            </a:r>
          </a:p>
        </p:txBody>
      </p:sp>
      <p:grpSp>
        <p:nvGrpSpPr>
          <p:cNvPr id="5122" name="Group 8"/>
          <p:cNvGrpSpPr>
            <a:grpSpLocks/>
          </p:cNvGrpSpPr>
          <p:nvPr/>
        </p:nvGrpSpPr>
        <p:grpSpPr bwMode="auto">
          <a:xfrm>
            <a:off x="1627188" y="1735138"/>
            <a:ext cx="6091237" cy="473075"/>
            <a:chOff x="1239" y="1332"/>
            <a:chExt cx="3177" cy="298"/>
          </a:xfrm>
        </p:grpSpPr>
        <p:sp>
          <p:nvSpPr>
            <p:cNvPr id="5123" name="Line 9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24" name="Group 10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25" name="AutoShape 11"/>
              <p:cNvSpPr>
                <a:spLocks noChangeArrowheads="1"/>
              </p:cNvSpPr>
              <p:nvPr/>
            </p:nvSpPr>
            <p:spPr bwMode="auto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12"/>
              <p:cNvSpPr>
                <a:spLocks noChangeArrowheads="1"/>
              </p:cNvSpPr>
              <p:nvPr/>
            </p:nvSpPr>
            <p:spPr bwMode="auto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13"/>
            <p:cNvSpPr txBox="1">
              <a:spLocks noChangeArrowheads="1"/>
            </p:cNvSpPr>
            <p:nvPr/>
          </p:nvSpPr>
          <p:spPr bwMode="auto">
            <a:xfrm>
              <a:off x="1408" y="1332"/>
              <a:ext cx="20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rgbClr val="000000"/>
                  </a:solidFill>
                </a:rPr>
                <a:t>Problem Formulation</a:t>
              </a:r>
            </a:p>
          </p:txBody>
        </p:sp>
      </p:grp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1692275" y="3068638"/>
            <a:ext cx="6019800" cy="434975"/>
            <a:chOff x="1239" y="1356"/>
            <a:chExt cx="3177" cy="274"/>
          </a:xfrm>
        </p:grpSpPr>
        <p:sp>
          <p:nvSpPr>
            <p:cNvPr id="5129" name="Line 9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30" name="Group 10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31" name="AutoShape 11"/>
              <p:cNvSpPr>
                <a:spLocks noChangeArrowheads="1"/>
              </p:cNvSpPr>
              <p:nvPr/>
            </p:nvSpPr>
            <p:spPr bwMode="auto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132" name="AutoShape 12"/>
              <p:cNvSpPr>
                <a:spLocks noChangeArrowheads="1"/>
              </p:cNvSpPr>
              <p:nvPr/>
            </p:nvSpPr>
            <p:spPr bwMode="auto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416" y="1356"/>
              <a:ext cx="28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rgbClr val="000000"/>
                  </a:solidFill>
                </a:rPr>
                <a:t>Numerical Considerations</a:t>
              </a:r>
            </a:p>
          </p:txBody>
        </p:sp>
      </p:grpSp>
      <p:grpSp>
        <p:nvGrpSpPr>
          <p:cNvPr id="5134" name="Group 8"/>
          <p:cNvGrpSpPr>
            <a:grpSpLocks/>
          </p:cNvGrpSpPr>
          <p:nvPr/>
        </p:nvGrpSpPr>
        <p:grpSpPr bwMode="auto">
          <a:xfrm>
            <a:off x="1658938" y="2389188"/>
            <a:ext cx="6492875" cy="458787"/>
            <a:chOff x="1239" y="1341"/>
            <a:chExt cx="3403" cy="289"/>
          </a:xfrm>
        </p:grpSpPr>
        <p:sp>
          <p:nvSpPr>
            <p:cNvPr id="5135" name="Line 9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36" name="Group 10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37" name="AutoShape 11"/>
              <p:cNvSpPr>
                <a:spLocks noChangeArrowheads="1"/>
              </p:cNvSpPr>
              <p:nvPr/>
            </p:nvSpPr>
            <p:spPr bwMode="auto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8" name="AutoShape 12"/>
              <p:cNvSpPr>
                <a:spLocks noChangeArrowheads="1"/>
              </p:cNvSpPr>
              <p:nvPr/>
            </p:nvSpPr>
            <p:spPr bwMode="auto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39" name="Text Box 13"/>
            <p:cNvSpPr txBox="1">
              <a:spLocks noChangeArrowheads="1"/>
            </p:cNvSpPr>
            <p:nvPr/>
          </p:nvSpPr>
          <p:spPr bwMode="auto">
            <a:xfrm>
              <a:off x="1416" y="1341"/>
              <a:ext cx="32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000000"/>
                  </a:solidFill>
                </a:rPr>
                <a:t>The Dictionary</a:t>
              </a:r>
            </a:p>
          </p:txBody>
        </p:sp>
      </p:grpSp>
      <p:grpSp>
        <p:nvGrpSpPr>
          <p:cNvPr id="5140" name="Group 8"/>
          <p:cNvGrpSpPr>
            <a:grpSpLocks/>
          </p:cNvGrpSpPr>
          <p:nvPr/>
        </p:nvGrpSpPr>
        <p:grpSpPr bwMode="auto">
          <a:xfrm>
            <a:off x="1692275" y="4221163"/>
            <a:ext cx="6019800" cy="434975"/>
            <a:chOff x="1239" y="1356"/>
            <a:chExt cx="3177" cy="274"/>
          </a:xfrm>
        </p:grpSpPr>
        <p:sp>
          <p:nvSpPr>
            <p:cNvPr id="5141" name="Line 9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42" name="Group 10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43" name="AutoShape 11"/>
              <p:cNvSpPr>
                <a:spLocks noChangeArrowheads="1"/>
              </p:cNvSpPr>
              <p:nvPr/>
            </p:nvSpPr>
            <p:spPr bwMode="auto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144" name="AutoShape 12"/>
              <p:cNvSpPr>
                <a:spLocks noChangeArrowheads="1"/>
              </p:cNvSpPr>
              <p:nvPr/>
            </p:nvSpPr>
            <p:spPr bwMode="auto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45" name="Text Box 13"/>
            <p:cNvSpPr txBox="1">
              <a:spLocks noChangeArrowheads="1"/>
            </p:cNvSpPr>
            <p:nvPr/>
          </p:nvSpPr>
          <p:spPr bwMode="auto">
            <a:xfrm>
              <a:off x="1416" y="1356"/>
              <a:ext cx="8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147" name="Group 8"/>
          <p:cNvGrpSpPr>
            <a:grpSpLocks/>
          </p:cNvGrpSpPr>
          <p:nvPr/>
        </p:nvGrpSpPr>
        <p:grpSpPr bwMode="auto">
          <a:xfrm>
            <a:off x="1692275" y="3644900"/>
            <a:ext cx="6019800" cy="434975"/>
            <a:chOff x="1239" y="1356"/>
            <a:chExt cx="3177" cy="274"/>
          </a:xfrm>
        </p:grpSpPr>
        <p:sp>
          <p:nvSpPr>
            <p:cNvPr id="5148" name="Line 9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49" name="Group 10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50" name="AutoShape 11"/>
              <p:cNvSpPr>
                <a:spLocks noChangeArrowheads="1"/>
              </p:cNvSpPr>
              <p:nvPr/>
            </p:nvSpPr>
            <p:spPr bwMode="auto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151" name="AutoShape 12"/>
              <p:cNvSpPr>
                <a:spLocks noChangeArrowheads="1"/>
              </p:cNvSpPr>
              <p:nvPr/>
            </p:nvSpPr>
            <p:spPr bwMode="auto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52" name="Text Box 13"/>
            <p:cNvSpPr txBox="1">
              <a:spLocks noChangeArrowheads="1"/>
            </p:cNvSpPr>
            <p:nvPr/>
          </p:nvSpPr>
          <p:spPr bwMode="auto">
            <a:xfrm>
              <a:off x="1416" y="1356"/>
              <a:ext cx="28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rgbClr val="000000"/>
                  </a:solidFill>
                </a:rPr>
                <a:t>Experiment Details and Results</a:t>
              </a:r>
            </a:p>
          </p:txBody>
        </p:sp>
      </p:grpSp>
    </p:spTree>
  </p:cSld>
  <p:clrMapOvr>
    <a:masterClrMapping/>
  </p:clrMapOvr>
  <p:transition spd="slow">
    <p:plu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Bilinear</a:t>
            </a:r>
            <a:endParaRPr lang="zh-CN" altLang="en-US" dirty="0"/>
          </a:p>
        </p:txBody>
      </p:sp>
      <p:pic>
        <p:nvPicPr>
          <p:cNvPr id="92163" name="Picture 3" descr="C:\Users\xujian\Desktop\u=3241072604,1892178631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35" y="938653"/>
            <a:ext cx="4176290" cy="24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014" y="3326037"/>
            <a:ext cx="213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ea typeface="黑体" panose="02010609060101010101" pitchFamily="49" charset="-122"/>
                <a:cs typeface="Arial" panose="020B0604020202020204" pitchFamily="34" charset="0"/>
              </a:rPr>
              <a:t>Similar Triangle</a:t>
            </a:r>
            <a:r>
              <a:rPr lang="zh-CN" altLang="en-US" b="1" dirty="0"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988602"/>
              </p:ext>
            </p:extLst>
          </p:nvPr>
        </p:nvGraphicFramePr>
        <p:xfrm>
          <a:off x="2338770" y="3284133"/>
          <a:ext cx="1894180" cy="57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" name="Equation" r:id="rId4" imgW="1562040" imgH="469800" progId="Equation.DSMT4">
                  <p:embed/>
                </p:oleObj>
              </mc:Choice>
              <mc:Fallback>
                <p:oleObj name="Equation" r:id="rId4" imgW="1562040" imgH="469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770" y="3284133"/>
                        <a:ext cx="1894180" cy="572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645960"/>
              </p:ext>
            </p:extLst>
          </p:nvPr>
        </p:nvGraphicFramePr>
        <p:xfrm>
          <a:off x="5148040" y="3289553"/>
          <a:ext cx="1800125" cy="56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Equation" r:id="rId6" imgW="1511280" imgH="469800" progId="Equation.DSMT4">
                  <p:embed/>
                </p:oleObj>
              </mc:Choice>
              <mc:Fallback>
                <p:oleObj name="Equation" r:id="rId6" imgW="1511280" imgH="469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40" y="3289553"/>
                        <a:ext cx="1800125" cy="561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607414"/>
              </p:ext>
            </p:extLst>
          </p:nvPr>
        </p:nvGraphicFramePr>
        <p:xfrm>
          <a:off x="1514705" y="4005040"/>
          <a:ext cx="3024210" cy="31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" name="Equation" r:id="rId8" imgW="2438280" imgH="253800" progId="Equation.DSMT4">
                  <p:embed/>
                </p:oleObj>
              </mc:Choice>
              <mc:Fallback>
                <p:oleObj name="Equation" r:id="rId8" imgW="243828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705" y="4005040"/>
                        <a:ext cx="3024210" cy="315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873556"/>
              </p:ext>
            </p:extLst>
          </p:nvPr>
        </p:nvGraphicFramePr>
        <p:xfrm>
          <a:off x="4860020" y="4023528"/>
          <a:ext cx="2750255" cy="29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Equation" r:id="rId10" imgW="2336760" imgH="253800" progId="Equation.DSMT4">
                  <p:embed/>
                </p:oleObj>
              </mc:Choice>
              <mc:Fallback>
                <p:oleObj name="Equation" r:id="rId10" imgW="2336760" imgH="253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20" y="4023528"/>
                        <a:ext cx="2750255" cy="298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343448"/>
              </p:ext>
            </p:extLst>
          </p:nvPr>
        </p:nvGraphicFramePr>
        <p:xfrm>
          <a:off x="1475785" y="4435801"/>
          <a:ext cx="1944135" cy="577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" name="Equation" r:id="rId12" imgW="1587240" imgH="469800" progId="Equation.DSMT4">
                  <p:embed/>
                </p:oleObj>
              </mc:Choice>
              <mc:Fallback>
                <p:oleObj name="Equation" r:id="rId12" imgW="1587240" imgH="469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785" y="4435801"/>
                        <a:ext cx="1944135" cy="577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370915"/>
              </p:ext>
            </p:extLst>
          </p:nvPr>
        </p:nvGraphicFramePr>
        <p:xfrm>
          <a:off x="971750" y="5123223"/>
          <a:ext cx="6840537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" name="Equation" r:id="rId14" imgW="6083280" imgH="863280" progId="Equation.DSMT4">
                  <p:embed/>
                </p:oleObj>
              </mc:Choice>
              <mc:Fallback>
                <p:oleObj name="Equation" r:id="rId14" imgW="6083280" imgH="8632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50" y="5123223"/>
                        <a:ext cx="6840537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下箭头 11"/>
          <p:cNvSpPr/>
          <p:nvPr/>
        </p:nvSpPr>
        <p:spPr>
          <a:xfrm>
            <a:off x="3347915" y="3844021"/>
            <a:ext cx="144010" cy="178027"/>
          </a:xfrm>
          <a:prstGeom prst="down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5868090" y="3844021"/>
            <a:ext cx="144010" cy="178027"/>
          </a:xfrm>
          <a:prstGeom prst="downArrow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924837"/>
      </p:ext>
    </p:extLst>
  </p:cSld>
  <p:clrMapOvr>
    <a:masterClrMapping/>
  </p:clrMapOvr>
  <p:transition spd="slow">
    <p:plu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1CE2762-86E8-494F-89BF-EA9163042A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function is utilized to calculate the pixel values in bilinear interpolation?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D6F181-5102-4E8B-8F77-D4C1A819187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Log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EC7497-8CB6-4628-9CCA-6E3EF4D0BD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Exponential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D4892F-3396-4320-BFB8-E1FF72288CF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Linear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C03B9B-DFE7-41D2-85C4-99BE27F8252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Nonlinear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9C6F3B-B0BA-4EBA-B2EC-BACD138BB6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8D0F490-4DB0-4D1C-9E79-17403795EBE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3959DB2-D72D-4AB7-9487-672471E06C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F8F0189-B972-47CF-B1A6-4B42BEA4F7B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5A9C45E5-C2AC-4858-90B7-BEF09FF5DFC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A01142A-E419-45E0-AB4F-6920CD9DBFD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259380-EA3C-4692-A199-E6526D3ADA2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385793"/>
      </p:ext>
    </p:extLst>
  </p:cSld>
  <p:clrMapOvr>
    <a:masterClrMapping/>
  </p:clrMapOvr>
  <p:transition spd="slow">
    <p:plu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Bicubic Interpolation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06015"/>
              </p:ext>
            </p:extLst>
          </p:nvPr>
        </p:nvGraphicFramePr>
        <p:xfrm>
          <a:off x="467714" y="1052835"/>
          <a:ext cx="2664185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1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1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1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-1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1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1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25949"/>
              </p:ext>
            </p:extLst>
          </p:nvPr>
        </p:nvGraphicFramePr>
        <p:xfrm>
          <a:off x="3412941" y="980830"/>
          <a:ext cx="2239134" cy="36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" name="Equation" r:id="rId3" imgW="1574640" imgH="253800" progId="Equation.DSMT4">
                  <p:embed/>
                </p:oleObj>
              </mc:Choice>
              <mc:Fallback>
                <p:oleObj name="Equation" r:id="rId3" imgW="1574640" imgH="2538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941" y="980830"/>
                        <a:ext cx="2239134" cy="36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79188"/>
              </p:ext>
            </p:extLst>
          </p:nvPr>
        </p:nvGraphicFramePr>
        <p:xfrm>
          <a:off x="5886450" y="981075"/>
          <a:ext cx="20034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" name="Equation" r:id="rId5" imgW="1409400" imgH="253800" progId="Equation.DSMT4">
                  <p:embed/>
                </p:oleObj>
              </mc:Choice>
              <mc:Fallback>
                <p:oleObj name="Equation" r:id="rId5" imgW="140940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981075"/>
                        <a:ext cx="20034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05277"/>
              </p:ext>
            </p:extLst>
          </p:nvPr>
        </p:nvGraphicFramePr>
        <p:xfrm>
          <a:off x="3182140" y="1340855"/>
          <a:ext cx="8667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" name="Equation" r:id="rId7" imgW="609480" imgH="253800" progId="Equation.DSMT4">
                  <p:embed/>
                </p:oleObj>
              </mc:Choice>
              <mc:Fallback>
                <p:oleObj name="Equation" r:id="rId7" imgW="60948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140" y="1340855"/>
                        <a:ext cx="8667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621139"/>
              </p:ext>
            </p:extLst>
          </p:nvPr>
        </p:nvGraphicFramePr>
        <p:xfrm>
          <a:off x="4190210" y="1340855"/>
          <a:ext cx="17335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210" y="1340855"/>
                        <a:ext cx="17335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327693"/>
              </p:ext>
            </p:extLst>
          </p:nvPr>
        </p:nvGraphicFramePr>
        <p:xfrm>
          <a:off x="6062340" y="1340855"/>
          <a:ext cx="8858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" name="Equation" r:id="rId11" imgW="622080" imgH="253800" progId="Equation.DSMT4">
                  <p:embed/>
                </p:oleObj>
              </mc:Choice>
              <mc:Fallback>
                <p:oleObj name="Equation" r:id="rId11" imgW="622080" imgH="253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340" y="1340855"/>
                        <a:ext cx="8858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688874"/>
              </p:ext>
            </p:extLst>
          </p:nvPr>
        </p:nvGraphicFramePr>
        <p:xfrm>
          <a:off x="7092175" y="1340855"/>
          <a:ext cx="16621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7" name="Equation" r:id="rId13" imgW="1168200" imgH="253800" progId="Equation.DSMT4">
                  <p:embed/>
                </p:oleObj>
              </mc:Choice>
              <mc:Fallback>
                <p:oleObj name="Equation" r:id="rId13" imgW="1168200" imgH="253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175" y="1340855"/>
                        <a:ext cx="16621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275910" y="1700880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4 functions and 4 unknown variables</a:t>
            </a:r>
            <a:endParaRPr lang="zh-CN" altLang="en-US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308627"/>
              </p:ext>
            </p:extLst>
          </p:nvPr>
        </p:nvGraphicFramePr>
        <p:xfrm>
          <a:off x="3419920" y="2070212"/>
          <a:ext cx="2736190" cy="32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" name="Equation" r:id="rId15" imgW="2133360" imgH="253800" progId="Equation.DSMT4">
                  <p:embed/>
                </p:oleObj>
              </mc:Choice>
              <mc:Fallback>
                <p:oleObj name="Equation" r:id="rId15" imgW="2133360" imgH="253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920" y="2070212"/>
                        <a:ext cx="2736190" cy="325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66351"/>
              </p:ext>
            </p:extLst>
          </p:nvPr>
        </p:nvGraphicFramePr>
        <p:xfrm>
          <a:off x="3419920" y="2383513"/>
          <a:ext cx="291623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" name="Equation" r:id="rId17" imgW="2273040" imgH="253800" progId="Equation.DSMT4">
                  <p:embed/>
                </p:oleObj>
              </mc:Choice>
              <mc:Fallback>
                <p:oleObj name="Equation" r:id="rId17" imgW="2273040" imgH="2538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920" y="2383513"/>
                        <a:ext cx="2916238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899288"/>
              </p:ext>
            </p:extLst>
          </p:nvPr>
        </p:nvGraphicFramePr>
        <p:xfrm>
          <a:off x="3347915" y="2708950"/>
          <a:ext cx="21018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" name="Equation" r:id="rId19" imgW="1638000" imgH="419040" progId="Equation.DSMT4">
                  <p:embed/>
                </p:oleObj>
              </mc:Choice>
              <mc:Fallback>
                <p:oleObj name="Equation" r:id="rId19" imgW="1638000" imgH="41904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915" y="2708950"/>
                        <a:ext cx="21018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80745"/>
              </p:ext>
            </p:extLst>
          </p:nvPr>
        </p:nvGraphicFramePr>
        <p:xfrm>
          <a:off x="6156110" y="2708950"/>
          <a:ext cx="19716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" name="Equation" r:id="rId21" imgW="1536480" imgH="419040" progId="Equation.DSMT4">
                  <p:embed/>
                </p:oleObj>
              </mc:Choice>
              <mc:Fallback>
                <p:oleObj name="Equation" r:id="rId21" imgW="1536480" imgH="4190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10" y="2708950"/>
                        <a:ext cx="19716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734197"/>
              </p:ext>
            </p:extLst>
          </p:nvPr>
        </p:nvGraphicFramePr>
        <p:xfrm>
          <a:off x="418120" y="3356995"/>
          <a:ext cx="8208570" cy="33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" name="Equation" r:id="rId23" imgW="6121080" imgH="253800" progId="Equation.DSMT4">
                  <p:embed/>
                </p:oleObj>
              </mc:Choice>
              <mc:Fallback>
                <p:oleObj name="Equation" r:id="rId23" imgW="612108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20" y="3356995"/>
                        <a:ext cx="8208570" cy="339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3235525" y="3789025"/>
            <a:ext cx="2520000" cy="2520000"/>
            <a:chOff x="1566227" y="1790700"/>
            <a:chExt cx="1439545" cy="1439545"/>
          </a:xfrm>
        </p:grpSpPr>
        <p:pic>
          <p:nvPicPr>
            <p:cNvPr id="19" name="图片 18"/>
            <p:cNvPicPr/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66227" y="1790700"/>
              <a:ext cx="1439545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图片 19"/>
            <p:cNvPicPr/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48827" y="2266315"/>
              <a:ext cx="955040" cy="9639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6363614"/>
      </p:ext>
    </p:extLst>
  </p:cSld>
  <p:clrMapOvr>
    <a:masterClrMapping/>
  </p:clrMapOvr>
  <p:transition spd="slow">
    <p:plu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9DD783-19AC-4239-983F-ACB9E347A5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function is utilized to calculate the pixel values in bicubic interpolation?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9540B6-49B8-4F9D-9A05-5A809C6793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Linear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AB5AE4-C022-4EEA-A796-8602523CD3E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Log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20F354-AC59-4254-B652-99C0547D390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Cubic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D8066B-DE90-4C43-BC92-357158924D7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Exponential function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27C8CD9-4C2D-4936-BEAC-3965491FF17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44445C-5D2E-4297-8C48-F6484A06C8C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560A1EA-A5E9-4015-BA4B-63138B8A0DC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ADF661F-D902-45FC-9ACF-E77E9664F3B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10B7362B-674A-4548-9B28-D3FAA22C7C3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876FAC5-5733-40B1-8B92-16AB14C3573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82EF7A4-AB8A-4AF0-ADD1-678985E7CF4B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829226"/>
      </p:ext>
    </p:extLst>
  </p:cSld>
  <p:clrMapOvr>
    <a:masterClrMapping/>
  </p:clrMapOvr>
  <p:transition spd="slow">
    <p:plu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37DBD-13B8-45F0-A4F7-28FCAF0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Embedding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16B558-EA1B-4767-9167-4F28E46BF923}"/>
              </a:ext>
            </a:extLst>
          </p:cNvPr>
          <p:cNvSpPr/>
          <p:nvPr/>
        </p:nvSpPr>
        <p:spPr>
          <a:xfrm>
            <a:off x="1547664" y="1052736"/>
            <a:ext cx="6997362" cy="1800200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51C152-0D5E-4752-A3EC-D02970FE3616}"/>
              </a:ext>
            </a:extLst>
          </p:cNvPr>
          <p:cNvSpPr txBox="1"/>
          <p:nvPr/>
        </p:nvSpPr>
        <p:spPr>
          <a:xfrm>
            <a:off x="1481335" y="1629670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Collect </a:t>
            </a:r>
          </a:p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Coupled images</a:t>
            </a:r>
            <a:endParaRPr lang="zh-CN" altLang="en-US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9FB94A60-22C0-4E9D-A236-08C581F5F6AD}"/>
              </a:ext>
            </a:extLst>
          </p:cNvPr>
          <p:cNvSpPr/>
          <p:nvPr/>
        </p:nvSpPr>
        <p:spPr>
          <a:xfrm flipH="1">
            <a:off x="827584" y="1052736"/>
            <a:ext cx="712108" cy="1800200"/>
          </a:xfrm>
          <a:prstGeom prst="snip1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5D727B-9406-4E38-916F-53094ECA325A}"/>
              </a:ext>
            </a:extLst>
          </p:cNvPr>
          <p:cNvSpPr txBox="1"/>
          <p:nvPr/>
        </p:nvSpPr>
        <p:spPr>
          <a:xfrm flipH="1">
            <a:off x="611838" y="1784110"/>
            <a:ext cx="121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a typeface="黑体" panose="02010609060101010101" pitchFamily="49" charset="-122"/>
                <a:cs typeface="Arial" panose="020B0604020202020204" pitchFamily="34" charset="0"/>
              </a:rPr>
              <a:t>Train</a:t>
            </a:r>
            <a:endParaRPr lang="zh-CN" altLang="en-US" b="1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C54F61-2BE1-47E6-9892-58A2C0CA7DB5}"/>
              </a:ext>
            </a:extLst>
          </p:cNvPr>
          <p:cNvSpPr/>
          <p:nvPr/>
        </p:nvSpPr>
        <p:spPr>
          <a:xfrm>
            <a:off x="1535108" y="2949022"/>
            <a:ext cx="6997362" cy="273630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单角 21">
            <a:extLst>
              <a:ext uri="{FF2B5EF4-FFF2-40B4-BE49-F238E27FC236}">
                <a16:creationId xmlns:a16="http://schemas.microsoft.com/office/drawing/2014/main" id="{6DAC9B66-C009-41A3-A480-755CD9E4FEC8}"/>
              </a:ext>
            </a:extLst>
          </p:cNvPr>
          <p:cNvSpPr/>
          <p:nvPr/>
        </p:nvSpPr>
        <p:spPr>
          <a:xfrm flipH="1">
            <a:off x="823000" y="2949022"/>
            <a:ext cx="712108" cy="1800200"/>
          </a:xfrm>
          <a:prstGeom prst="snip1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A25475-9413-41B6-8994-7E86A938F51F}"/>
              </a:ext>
            </a:extLst>
          </p:cNvPr>
          <p:cNvSpPr txBox="1"/>
          <p:nvPr/>
        </p:nvSpPr>
        <p:spPr>
          <a:xfrm flipH="1">
            <a:off x="817936" y="3630578"/>
            <a:ext cx="7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Test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9F8CF3F4-3061-43B3-8032-FAF7CAA48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276795"/>
              </p:ext>
            </p:extLst>
          </p:nvPr>
        </p:nvGraphicFramePr>
        <p:xfrm>
          <a:off x="3246184" y="3182185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4" name="Image" r:id="rId3" imgW="330120" imgH="317160" progId="Photoshop.Image.13">
                  <p:embed/>
                </p:oleObj>
              </mc:Choice>
              <mc:Fallback>
                <p:oleObj name="Image" r:id="rId3" imgW="330120" imgH="317160" progId="Photoshop.Image.13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9F8CF3F4-3061-43B3-8032-FAF7CAA48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6184" y="3182185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971CF3D-ADBE-4A37-B003-604BC5CFD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24661"/>
              </p:ext>
            </p:extLst>
          </p:nvPr>
        </p:nvGraphicFramePr>
        <p:xfrm>
          <a:off x="4090261" y="3189820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5" name="Image" r:id="rId5" imgW="304560" imgH="317160" progId="Photoshop.Image.13">
                  <p:embed/>
                </p:oleObj>
              </mc:Choice>
              <mc:Fallback>
                <p:oleObj name="Image" r:id="rId5" imgW="304560" imgH="317160" progId="Photoshop.Image.13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971CF3D-ADBE-4A37-B003-604BC5CFD5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0261" y="3189820"/>
                        <a:ext cx="304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F6950AD-6C2C-4121-9D13-56A0A13E9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870578"/>
              </p:ext>
            </p:extLst>
          </p:nvPr>
        </p:nvGraphicFramePr>
        <p:xfrm>
          <a:off x="4852291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6" name="Image" r:id="rId7" imgW="317160" imgH="317160" progId="Photoshop.Image.13">
                  <p:embed/>
                </p:oleObj>
              </mc:Choice>
              <mc:Fallback>
                <p:oleObj name="Image" r:id="rId7" imgW="317160" imgH="317160" progId="Photoshop.Image.13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F6950AD-6C2C-4121-9D13-56A0A13E9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2291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6F45F36E-555C-4E77-8862-6017D30E72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210905"/>
              </p:ext>
            </p:extLst>
          </p:nvPr>
        </p:nvGraphicFramePr>
        <p:xfrm>
          <a:off x="5632909" y="318982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7" name="Image" r:id="rId9" imgW="330120" imgH="317160" progId="Photoshop.Image.13">
                  <p:embed/>
                </p:oleObj>
              </mc:Choice>
              <mc:Fallback>
                <p:oleObj name="Image" r:id="rId9" imgW="330120" imgH="317160" progId="Photoshop.Image.13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6F45F36E-555C-4E77-8862-6017D30E72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32909" y="3189820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FB0DCFDB-A95D-47D4-AC4B-E9A8E2BA5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146730"/>
              </p:ext>
            </p:extLst>
          </p:nvPr>
        </p:nvGraphicFramePr>
        <p:xfrm>
          <a:off x="6602112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8" name="Image" r:id="rId11" imgW="317160" imgH="317160" progId="Photoshop.Image.13">
                  <p:embed/>
                </p:oleObj>
              </mc:Choice>
              <mc:Fallback>
                <p:oleObj name="Image" r:id="rId11" imgW="317160" imgH="317160" progId="Photoshop.Image.13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FB0DCFDB-A95D-47D4-AC4B-E9A8E2BA5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02112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74322AD-EAFF-4416-9242-747009119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405852"/>
              </p:ext>
            </p:extLst>
          </p:nvPr>
        </p:nvGraphicFramePr>
        <p:xfrm>
          <a:off x="7598903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9" name="Image" r:id="rId13" imgW="317160" imgH="317160" progId="Photoshop.Image.13">
                  <p:embed/>
                </p:oleObj>
              </mc:Choice>
              <mc:Fallback>
                <p:oleObj name="Image" r:id="rId13" imgW="317160" imgH="317160" progId="Photoshop.Image.13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74322AD-EAFF-4416-9242-747009119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98903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DD4214AC-D5B9-4821-AF2F-DA05AE9D77C3}"/>
              </a:ext>
            </a:extLst>
          </p:cNvPr>
          <p:cNvSpPr txBox="1"/>
          <p:nvPr/>
        </p:nvSpPr>
        <p:spPr>
          <a:xfrm>
            <a:off x="3539002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=5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41B823-6313-413F-A0FC-DAE45F32579A}"/>
              </a:ext>
            </a:extLst>
          </p:cNvPr>
          <p:cNvSpPr txBox="1"/>
          <p:nvPr/>
        </p:nvSpPr>
        <p:spPr>
          <a:xfrm>
            <a:off x="4325914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+3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FAC415-BEB0-4E3B-A9DC-0F6EB88BC628}"/>
              </a:ext>
            </a:extLst>
          </p:cNvPr>
          <p:cNvSpPr txBox="1"/>
          <p:nvPr/>
        </p:nvSpPr>
        <p:spPr>
          <a:xfrm>
            <a:off x="5111497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+2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57FE29D-EBF1-45FF-95AD-12C0ADA598D1}"/>
              </a:ext>
            </a:extLst>
          </p:cNvPr>
          <p:cNvSpPr txBox="1"/>
          <p:nvPr/>
        </p:nvSpPr>
        <p:spPr>
          <a:xfrm>
            <a:off x="5885129" y="31898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+0.5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C39551-695C-49BE-AE22-2C2B804B64F5}"/>
              </a:ext>
            </a:extLst>
          </p:cNvPr>
          <p:cNvSpPr txBox="1"/>
          <p:nvPr/>
        </p:nvSpPr>
        <p:spPr>
          <a:xfrm>
            <a:off x="6873321" y="31898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+0.8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D6C3BFE3-D731-4A96-AB97-BCDDFCAEE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6223" y="1162659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0" name="Image" r:id="rId15" imgW="304560" imgH="317160" progId="Photoshop.Image.13">
                  <p:embed/>
                </p:oleObj>
              </mc:Choice>
              <mc:Fallback>
                <p:oleObj name="Image" r:id="rId15" imgW="304560" imgH="317160" progId="Photoshop.Image.13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D6C3BFE3-D731-4A96-AB97-BCDDFCAEE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6223" y="1162659"/>
                        <a:ext cx="304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A1053494-828A-46E7-8F34-52F53BBD5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621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1" name="Image" r:id="rId16" imgW="317160" imgH="317160" progId="Photoshop.Image.13">
                  <p:embed/>
                </p:oleObj>
              </mc:Choice>
              <mc:Fallback>
                <p:oleObj name="Image" r:id="rId16" imgW="317160" imgH="317160" progId="Photoshop.Image.13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A1053494-828A-46E7-8F34-52F53BBD5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3621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A022B560-CB58-4AB0-932F-A1F368149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3719" y="1162659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2" name="Image" r:id="rId17" imgW="330120" imgH="317160" progId="Photoshop.Image.13">
                  <p:embed/>
                </p:oleObj>
              </mc:Choice>
              <mc:Fallback>
                <p:oleObj name="Image" r:id="rId17" imgW="330120" imgH="317160" progId="Photoshop.Image.13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A022B560-CB58-4AB0-932F-A1F368149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93719" y="1162659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A1FF0A6A-7A30-4B83-8595-0EDDFD9C0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6517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Image" r:id="rId18" imgW="317160" imgH="317160" progId="Photoshop.Image.13">
                  <p:embed/>
                </p:oleObj>
              </mc:Choice>
              <mc:Fallback>
                <p:oleObj name="Image" r:id="rId18" imgW="317160" imgH="317160" progId="Photoshop.Image.13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A1FF0A6A-7A30-4B83-8595-0EDDFD9C0B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6517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BBA6FDD-4BB0-4EE6-AE9B-090F404E90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6614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Image" r:id="rId19" imgW="317160" imgH="317160" progId="Photoshop.Image.13">
                  <p:embed/>
                </p:oleObj>
              </mc:Choice>
              <mc:Fallback>
                <p:oleObj name="Image" r:id="rId19" imgW="317160" imgH="317160" progId="Photoshop.Image.13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BBBA6FDD-4BB0-4EE6-AE9B-090F404E9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06614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05654E6-2BBE-4C57-B86C-E4AF8BBD86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7773" y="1849816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5" name="Image" r:id="rId20" imgW="901440" imgH="914040" progId="Photoshop.Image.13">
                  <p:embed/>
                </p:oleObj>
              </mc:Choice>
              <mc:Fallback>
                <p:oleObj name="Image" r:id="rId20" imgW="901440" imgH="914040" progId="Photoshop.Image.13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F05654E6-2BBE-4C57-B86C-E4AF8BBD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07773" y="1849816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A7BD44B1-B873-487E-B5BD-9D33A6C3E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4696" y="1857794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6" name="Image" r:id="rId22" imgW="901440" imgH="914040" progId="Photoshop.Image.13">
                  <p:embed/>
                </p:oleObj>
              </mc:Choice>
              <mc:Fallback>
                <p:oleObj name="Image" r:id="rId22" imgW="901440" imgH="914040" progId="Photoshop.Image.13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A7BD44B1-B873-487E-B5BD-9D33A6C3E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54696" y="1857794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F1068AB3-3D7B-4E2C-B3AF-CDDB09039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1619" y="1857794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7" name="Image" r:id="rId24" imgW="901440" imgH="914040" progId="Photoshop.Image.13">
                  <p:embed/>
                </p:oleObj>
              </mc:Choice>
              <mc:Fallback>
                <p:oleObj name="Image" r:id="rId24" imgW="901440" imgH="914040" progId="Photoshop.Image.13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F1068AB3-3D7B-4E2C-B3AF-CDDB09039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401619" y="1857794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D630CB71-1D5F-498D-95E4-0987AECAD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8542" y="185396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8" name="Image" r:id="rId26" imgW="914040" imgH="914040" progId="Photoshop.Image.13">
                  <p:embed/>
                </p:oleObj>
              </mc:Choice>
              <mc:Fallback>
                <p:oleObj name="Image" r:id="rId26" imgW="914040" imgH="914040" progId="Photoshop.Image.13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D630CB71-1D5F-498D-95E4-0987AECAD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448542" y="185396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E4B6A321-3D6C-4E4B-B501-E3BD70A53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164" y="1849816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9" name="Image" r:id="rId28" imgW="914040" imgH="914040" progId="Photoshop.Image.13">
                  <p:embed/>
                </p:oleObj>
              </mc:Choice>
              <mc:Fallback>
                <p:oleObj name="Image" r:id="rId28" imgW="914040" imgH="914040" progId="Photoshop.Image.13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E4B6A321-3D6C-4E4B-B501-E3BD70A53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08164" y="184981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B2B7F6-86FA-4E60-89B3-FF60B534E153}"/>
              </a:ext>
            </a:extLst>
          </p:cNvPr>
          <p:cNvCxnSpPr>
            <a:endCxn id="42" idx="0"/>
          </p:cNvCxnSpPr>
          <p:nvPr/>
        </p:nvCxnSpPr>
        <p:spPr>
          <a:xfrm>
            <a:off x="3758623" y="1480159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CEC1A59-99DC-4999-B5EC-31F859D1430E}"/>
              </a:ext>
            </a:extLst>
          </p:cNvPr>
          <p:cNvCxnSpPr/>
          <p:nvPr/>
        </p:nvCxnSpPr>
        <p:spPr>
          <a:xfrm>
            <a:off x="4784861" y="148813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00B5C5E-E742-49D0-A874-D21DAC3549C4}"/>
              </a:ext>
            </a:extLst>
          </p:cNvPr>
          <p:cNvCxnSpPr/>
          <p:nvPr/>
        </p:nvCxnSpPr>
        <p:spPr>
          <a:xfrm>
            <a:off x="5852469" y="146825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EAB48B4-A82E-4AF3-ACC8-9CF3B43750D7}"/>
              </a:ext>
            </a:extLst>
          </p:cNvPr>
          <p:cNvCxnSpPr/>
          <p:nvPr/>
        </p:nvCxnSpPr>
        <p:spPr>
          <a:xfrm>
            <a:off x="6905742" y="148813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8F8C9B5-E8D4-4CD9-A481-8D4A28030CFA}"/>
              </a:ext>
            </a:extLst>
          </p:cNvPr>
          <p:cNvCxnSpPr/>
          <p:nvPr/>
        </p:nvCxnSpPr>
        <p:spPr>
          <a:xfrm>
            <a:off x="7964787" y="1480159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2A61DE8-1D26-41A9-8252-53E5DFCDECD8}"/>
              </a:ext>
            </a:extLst>
          </p:cNvPr>
          <p:cNvSpPr txBox="1"/>
          <p:nvPr/>
        </p:nvSpPr>
        <p:spPr>
          <a:xfrm>
            <a:off x="1724991" y="307160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Find similar</a:t>
            </a:r>
          </a:p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 patches</a:t>
            </a:r>
            <a:endParaRPr lang="zh-CN" altLang="en-US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FF224CB0-D95B-4DBD-854D-BD032F33FF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276042"/>
              </p:ext>
            </p:extLst>
          </p:nvPr>
        </p:nvGraphicFramePr>
        <p:xfrm>
          <a:off x="3027352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0" name="Image" r:id="rId30" imgW="901440" imgH="914040" progId="Photoshop.Image.13">
                  <p:embed/>
                </p:oleObj>
              </mc:Choice>
              <mc:Fallback>
                <p:oleObj name="Image" r:id="rId30" imgW="901440" imgH="914040" progId="Photoshop.Image.13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FF224CB0-D95B-4DBD-854D-BD032F33F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027352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92284447-B28E-4A8B-BD11-51C07FAA2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012932"/>
              </p:ext>
            </p:extLst>
          </p:nvPr>
        </p:nvGraphicFramePr>
        <p:xfrm>
          <a:off x="4136275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1" name="Image" r:id="rId31" imgW="901440" imgH="914040" progId="Photoshop.Image.13">
                  <p:embed/>
                </p:oleObj>
              </mc:Choice>
              <mc:Fallback>
                <p:oleObj name="Image" r:id="rId31" imgW="901440" imgH="914040" progId="Photoshop.Image.13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92284447-B28E-4A8B-BD11-51C07FAA2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136275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65ABBC91-FFF4-4BA6-9FBC-D3C7AC605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72572"/>
              </p:ext>
            </p:extLst>
          </p:nvPr>
        </p:nvGraphicFramePr>
        <p:xfrm>
          <a:off x="5245198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2" name="Image" r:id="rId32" imgW="901440" imgH="914040" progId="Photoshop.Image.13">
                  <p:embed/>
                </p:oleObj>
              </mc:Choice>
              <mc:Fallback>
                <p:oleObj name="Image" r:id="rId32" imgW="901440" imgH="914040" progId="Photoshop.Image.13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65ABBC91-FFF4-4BA6-9FBC-D3C7AC605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245198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5A756CB6-C1A5-404D-B7B7-AEDE7FB52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6233"/>
              </p:ext>
            </p:extLst>
          </p:nvPr>
        </p:nvGraphicFramePr>
        <p:xfrm>
          <a:off x="6354121" y="436924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name="Image" r:id="rId33" imgW="914040" imgH="914040" progId="Photoshop.Image.13">
                  <p:embed/>
                </p:oleObj>
              </mc:Choice>
              <mc:Fallback>
                <p:oleObj name="Image" r:id="rId33" imgW="914040" imgH="914040" progId="Photoshop.Image.13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5A756CB6-C1A5-404D-B7B7-AEDE7FB52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54121" y="436924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4BB98291-C69C-4C1E-AB0A-F635B04ADC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795816"/>
              </p:ext>
            </p:extLst>
          </p:nvPr>
        </p:nvGraphicFramePr>
        <p:xfrm>
          <a:off x="7475743" y="436924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Image" r:id="rId34" imgW="914040" imgH="914040" progId="Photoshop.Image.13">
                  <p:embed/>
                </p:oleObj>
              </mc:Choice>
              <mc:Fallback>
                <p:oleObj name="Image" r:id="rId34" imgW="914040" imgH="914040" progId="Photoshop.Image.13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4BB98291-C69C-4C1E-AB0A-F635B04AD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475743" y="436924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F523006C-6CB1-4914-BB35-A0F4DEECD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918657"/>
              </p:ext>
            </p:extLst>
          </p:nvPr>
        </p:nvGraphicFramePr>
        <p:xfrm>
          <a:off x="1633814" y="4369242"/>
          <a:ext cx="927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5" name="Image" r:id="rId35" imgW="926640" imgH="914040" progId="Photoshop.Image.13">
                  <p:embed/>
                </p:oleObj>
              </mc:Choice>
              <mc:Fallback>
                <p:oleObj name="Image" r:id="rId35" imgW="926640" imgH="914040" progId="Photoshop.Image.13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F523006C-6CB1-4914-BB35-A0F4DEECD0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3814" y="4369242"/>
                        <a:ext cx="9271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>
            <a:extLst>
              <a:ext uri="{FF2B5EF4-FFF2-40B4-BE49-F238E27FC236}">
                <a16:creationId xmlns:a16="http://schemas.microsoft.com/office/drawing/2014/main" id="{95738C1E-D08A-4ACD-B3E4-8C9B5A982AA4}"/>
              </a:ext>
            </a:extLst>
          </p:cNvPr>
          <p:cNvSpPr txBox="1"/>
          <p:nvPr/>
        </p:nvSpPr>
        <p:spPr>
          <a:xfrm>
            <a:off x="3281424" y="3833894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04E1C42-9F25-4290-A066-07A9E9AB0265}"/>
              </a:ext>
            </a:extLst>
          </p:cNvPr>
          <p:cNvSpPr txBox="1"/>
          <p:nvPr/>
        </p:nvSpPr>
        <p:spPr>
          <a:xfrm>
            <a:off x="4438449" y="3815244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8A0A376-470F-4ADC-A9BE-F2E27EEFDDD2}"/>
              </a:ext>
            </a:extLst>
          </p:cNvPr>
          <p:cNvSpPr txBox="1"/>
          <p:nvPr/>
        </p:nvSpPr>
        <p:spPr>
          <a:xfrm>
            <a:off x="5513915" y="3849122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28685A7-A281-4FE0-990D-BF7B52EF6AF8}"/>
              </a:ext>
            </a:extLst>
          </p:cNvPr>
          <p:cNvSpPr txBox="1"/>
          <p:nvPr/>
        </p:nvSpPr>
        <p:spPr>
          <a:xfrm>
            <a:off x="6554862" y="3849122"/>
            <a:ext cx="5052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0.5</a:t>
            </a:r>
          </a:p>
          <a:p>
            <a:pPr algn="ctr"/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B78BD5-4E34-44EC-B021-4C960FBFA044}"/>
              </a:ext>
            </a:extLst>
          </p:cNvPr>
          <p:cNvSpPr txBox="1"/>
          <p:nvPr/>
        </p:nvSpPr>
        <p:spPr>
          <a:xfrm>
            <a:off x="7650597" y="3858935"/>
            <a:ext cx="505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0.8</a:t>
            </a:r>
          </a:p>
          <a:p>
            <a:pPr algn="ctr"/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04B5EF7-668E-4269-83ED-FBFC77B99D92}"/>
              </a:ext>
            </a:extLst>
          </p:cNvPr>
          <p:cNvSpPr txBox="1"/>
          <p:nvPr/>
        </p:nvSpPr>
        <p:spPr>
          <a:xfrm>
            <a:off x="3872590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88E371F-2B54-4747-9733-02663849F810}"/>
              </a:ext>
            </a:extLst>
          </p:cNvPr>
          <p:cNvSpPr txBox="1"/>
          <p:nvPr/>
        </p:nvSpPr>
        <p:spPr>
          <a:xfrm>
            <a:off x="4972494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4C2EB3-1FA7-450F-A6B8-BD50D55B00AE}"/>
              </a:ext>
            </a:extLst>
          </p:cNvPr>
          <p:cNvSpPr txBox="1"/>
          <p:nvPr/>
        </p:nvSpPr>
        <p:spPr>
          <a:xfrm>
            <a:off x="6090436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CC4783B-6EB5-4A62-A7BA-23341D9DD6DA}"/>
              </a:ext>
            </a:extLst>
          </p:cNvPr>
          <p:cNvSpPr txBox="1"/>
          <p:nvPr/>
        </p:nvSpPr>
        <p:spPr>
          <a:xfrm>
            <a:off x="7233225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9" name="箭头: 左 68">
            <a:extLst>
              <a:ext uri="{FF2B5EF4-FFF2-40B4-BE49-F238E27FC236}">
                <a16:creationId xmlns:a16="http://schemas.microsoft.com/office/drawing/2014/main" id="{D4E8440A-86BA-4AFD-9D85-D16A08158742}"/>
              </a:ext>
            </a:extLst>
          </p:cNvPr>
          <p:cNvSpPr/>
          <p:nvPr/>
        </p:nvSpPr>
        <p:spPr>
          <a:xfrm>
            <a:off x="2616682" y="4723585"/>
            <a:ext cx="354902" cy="2057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F995364-9CF9-4A2E-BA03-AD1FAF4E849E}"/>
              </a:ext>
            </a:extLst>
          </p:cNvPr>
          <p:cNvSpPr txBox="1"/>
          <p:nvPr/>
        </p:nvSpPr>
        <p:spPr>
          <a:xfrm>
            <a:off x="1563302" y="525446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Reconstruct HR image</a:t>
            </a:r>
            <a:endParaRPr lang="zh-CN" altLang="en-US" sz="2000" dirty="0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96D4E7-8CF5-4A5C-93F4-D33EC38423C4}"/>
              </a:ext>
            </a:extLst>
          </p:cNvPr>
          <p:cNvSpPr/>
          <p:nvPr/>
        </p:nvSpPr>
        <p:spPr>
          <a:xfrm>
            <a:off x="467715" y="6237195"/>
            <a:ext cx="8676285" cy="6208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07896259-BD33-4AB0-A2E8-34187AC4F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69999"/>
              </p:ext>
            </p:extLst>
          </p:nvPr>
        </p:nvGraphicFramePr>
        <p:xfrm>
          <a:off x="1654441" y="5720079"/>
          <a:ext cx="2671473" cy="105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Equation" r:id="rId37" imgW="1447560" imgH="571320" progId="Equation.DSMT4">
                  <p:embed/>
                </p:oleObj>
              </mc:Choice>
              <mc:Fallback>
                <p:oleObj name="Equation" r:id="rId37" imgW="1447560" imgH="57132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441" y="5720079"/>
                        <a:ext cx="2671473" cy="1051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F895EBBC-75AD-42D5-A815-0F1E2E086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345710"/>
              </p:ext>
            </p:extLst>
          </p:nvPr>
        </p:nvGraphicFramePr>
        <p:xfrm>
          <a:off x="5216084" y="5872679"/>
          <a:ext cx="25146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Equation" r:id="rId39" imgW="1028520" imgH="393480" progId="Equation.DSMT4">
                  <p:embed/>
                </p:oleObj>
              </mc:Choice>
              <mc:Fallback>
                <p:oleObj name="Equation" r:id="rId39" imgW="1028520" imgH="3934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216084" y="5872679"/>
                        <a:ext cx="2514600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570916"/>
      </p:ext>
    </p:extLst>
  </p:cSld>
  <p:clrMapOvr>
    <a:masterClrMapping/>
  </p:clrMapOvr>
  <p:transition spd="slow">
    <p:plu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 Result</a:t>
            </a:r>
            <a:endParaRPr lang="zh-CN" altLang="en-US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5" y="1072222"/>
            <a:ext cx="2736190" cy="2107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" y="3212985"/>
            <a:ext cx="8891904" cy="322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80" y="1842771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分别用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(c)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(d)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超分得到的图像</a:t>
            </a:r>
          </a:p>
        </p:txBody>
      </p:sp>
    </p:spTree>
    <p:extLst>
      <p:ext uri="{BB962C8B-B14F-4D97-AF65-F5344CB8AC3E}">
        <p14:creationId xmlns:p14="http://schemas.microsoft.com/office/powerpoint/2010/main" val="3790834869"/>
      </p:ext>
    </p:extLst>
  </p:cSld>
  <p:clrMapOvr>
    <a:masterClrMapping/>
  </p:clrMapOvr>
  <p:transition spd="slow">
    <p:plu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D892F0-3959-424C-9E0A-1DEEFEA201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When we get the representation coefficient on low-resolution space, how can we get corresponding high-resolution patch in NE?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9010B0-9E4D-4D3F-BDAE-69B50D60670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799" y="2492935"/>
            <a:ext cx="6991495" cy="93606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 the representation coefficient on correct high-resolution training patches.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4B0F8-7C76-48E5-913C-3EC9D0B8559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None of the above.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83FBB1-B6ED-483F-8B48-F0D0437EE9B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C247F8-E26A-440A-BA0A-CDCB1796A2D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799" y="3564497"/>
            <a:ext cx="6768470" cy="93606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Multiply the representation coefficient on correct high-resolution training patches.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29CF17-6D75-471D-B511-99BAD446512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28799" y="4432351"/>
            <a:ext cx="6768470" cy="93606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Choose the representation coefficient on correct high-resolution training patches.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F61EDBE-60F2-46B1-AA9F-AB296B0E549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9911BE83-1758-4C03-A396-881EAD28633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6234A4C-4434-4E88-BED1-C726AD73DB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BF6384D-F088-438A-B6AE-817D76D73F2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5262D68-ADFB-4F09-8F6C-17A8E57DF02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4A2CEEA-61B9-4BCA-9F52-27F94F7F0FDD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8856140"/>
      </p:ext>
    </p:extLst>
  </p:cSld>
  <p:clrMapOvr>
    <a:masterClrMapping/>
  </p:clrMapOvr>
  <p:transition spd="slow">
    <p:plu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547688" y="319088"/>
            <a:ext cx="6976788" cy="56356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Model based on sparse representation</a:t>
            </a:r>
            <a:endParaRPr lang="zh-CN" altLang="en-US" sz="2400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950850" y="1124840"/>
          <a:ext cx="6934924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Equation" r:id="rId3" imgW="2984400" imgH="736560" progId="Equation.DSMT4">
                  <p:embed/>
                </p:oleObj>
              </mc:Choice>
              <mc:Fallback>
                <p:oleObj name="Equation" r:id="rId3" imgW="2984400" imgH="73656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850" y="1124840"/>
                        <a:ext cx="6934924" cy="1728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070839" y="3496839"/>
            <a:ext cx="680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Difficulty</a:t>
            </a:r>
            <a:r>
              <a:rPr lang="zh-CN" altLang="en-US" sz="32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How to train dictionary</a:t>
            </a:r>
            <a:r>
              <a:rPr lang="zh-CN" altLang="en-US" sz="32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043755" y="3284990"/>
            <a:ext cx="6480720" cy="1008474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"/>
    </mc:Choice>
    <mc:Fallback xmlns="">
      <p:transition spd="slow" advTm="25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507085-B7EC-4183-8606-133E396C07B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variables in dictionary training model for SR</a:t>
            </a: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86A983-6B57-4730-87FC-BAF0D50A9BB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resolution dictionary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84B1C5-1D64-4A03-90A4-E207C9142F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Sparsity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353B8C-E5F0-4D53-845C-9696ED48473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High resolution dictionary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2530FB-3C99-4192-855A-34F14B04BF3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Sparse representation coefficients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1950A2-1098-4B3D-A733-9929CF187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AB3C4F3-8ECD-4F2C-8C47-1406C28481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47915" y="1535295"/>
          <a:ext cx="4603590" cy="114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16" imgW="2984400" imgH="736560" progId="Equation.DSMT4">
                  <p:embed/>
                </p:oleObj>
              </mc:Choice>
              <mc:Fallback>
                <p:oleObj name="Equation" r:id="rId16" imgW="2984400" imgH="7365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8AB3C4F3-8ECD-4F2C-8C47-1406C28481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915" y="1535295"/>
                        <a:ext cx="4603590" cy="1147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7CFDC1-D3B7-467B-8EA9-C720AA7D3A91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4CAE39B-C158-4CE1-8A1D-E3C0E06CB8A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1986BD5-7F30-4464-A0EE-C79BE36E908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9DDE49F0-E86F-4D8F-AE67-A3724124A55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586A729-0E35-465F-A5D5-54BFA28EA1B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8340391-0788-45F5-87A3-9BB19F58D842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55379903"/>
      </p:ext>
    </p:extLst>
  </p:cSld>
  <p:clrMapOvr>
    <a:masterClrMapping/>
  </p:clrMapOvr>
  <p:transition spd="slow">
    <p:plu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688" y="319088"/>
            <a:ext cx="7218548" cy="563562"/>
          </a:xfrm>
        </p:spPr>
        <p:txBody>
          <a:bodyPr/>
          <a:lstStyle/>
          <a:p>
            <a:r>
              <a:rPr lang="en-US" altLang="zh-CN" sz="2800" dirty="0"/>
              <a:t>Connect learning and reconstruction</a:t>
            </a:r>
            <a:endParaRPr lang="zh-CN" altLang="en-US" sz="2800" dirty="0"/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973C299-019C-4A61-A3E0-AD7FD632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409"/>
            <a:ext cx="9144000" cy="49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7146"/>
      </p:ext>
    </p:extLst>
  </p:cSld>
  <p:clrMapOvr>
    <a:masterClrMapping/>
  </p:clrMapOvr>
  <p:transition spd="slow">
    <p:plu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331640" y="1124744"/>
            <a:ext cx="6120680" cy="129614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背景及意义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3743" y="1164005"/>
            <a:ext cx="5400489" cy="11849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Reconstruct an high-resolution image according to one or a group of low-resolution images.</a:t>
            </a: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99010" y="2748059"/>
            <a:ext cx="2832827" cy="3040787"/>
            <a:chOff x="1199010" y="2748059"/>
            <a:chExt cx="2832827" cy="3040787"/>
          </a:xfrm>
        </p:grpSpPr>
        <p:pic>
          <p:nvPicPr>
            <p:cNvPr id="27650" name="Picture 2" descr="E:\科研\科研论文投稿\色彩切分\拼图\interpolation\big\nearest_n.pngbi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48059"/>
              <a:ext cx="2520280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99010" y="5388736"/>
              <a:ext cx="2832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ea typeface="黑体" panose="02010609060101010101" pitchFamily="49" charset="-122"/>
                  <a:cs typeface="Arial" panose="020B0604020202020204" pitchFamily="34" charset="0"/>
                </a:rPr>
                <a:t>Low-resolution Image</a:t>
              </a:r>
              <a:endParaRPr lang="zh-CN" altLang="en-US" sz="2000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32040" y="2748059"/>
            <a:ext cx="2911374" cy="3068100"/>
            <a:chOff x="4932040" y="2748059"/>
            <a:chExt cx="2911374" cy="3068100"/>
          </a:xfrm>
        </p:grpSpPr>
        <p:pic>
          <p:nvPicPr>
            <p:cNvPr id="27651" name="Picture 3" descr="E:\科研\科研论文投稿\色彩切分\拼图\interpolation\big\Lena.pngbi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2748059"/>
              <a:ext cx="2520280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932040" y="5416049"/>
              <a:ext cx="2911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ea typeface="黑体" panose="02010609060101010101" pitchFamily="49" charset="-122"/>
                  <a:cs typeface="Arial" panose="020B0604020202020204" pitchFamily="34" charset="0"/>
                </a:rPr>
                <a:t>High-resolution Image</a:t>
              </a:r>
              <a:endParaRPr lang="zh-CN" altLang="en-US" sz="2000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右箭头 10"/>
          <p:cNvSpPr/>
          <p:nvPr/>
        </p:nvSpPr>
        <p:spPr>
          <a:xfrm>
            <a:off x="3995936" y="3789040"/>
            <a:ext cx="936104" cy="50405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"/>
    </mc:Choice>
    <mc:Fallback xmlns="">
      <p:transition spd="slow" advTm="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Traditional Feature </a:t>
            </a:r>
            <a:r>
              <a:rPr lang="en-US" altLang="zh-CN" dirty="0" err="1"/>
              <a:t>extration</a:t>
            </a:r>
            <a:endParaRPr lang="zh-CN" altLang="en-US" dirty="0"/>
          </a:p>
        </p:txBody>
      </p:sp>
      <p:grpSp>
        <p:nvGrpSpPr>
          <p:cNvPr id="77" name="组合 76"/>
          <p:cNvGrpSpPr/>
          <p:nvPr/>
        </p:nvGrpSpPr>
        <p:grpSpPr>
          <a:xfrm>
            <a:off x="1227916" y="842287"/>
            <a:ext cx="6554415" cy="5448658"/>
            <a:chOff x="1215883" y="1226035"/>
            <a:chExt cx="6554415" cy="5448658"/>
          </a:xfrm>
        </p:grpSpPr>
        <p:grpSp>
          <p:nvGrpSpPr>
            <p:cNvPr id="70" name="组合 69"/>
            <p:cNvGrpSpPr/>
            <p:nvPr/>
          </p:nvGrpSpPr>
          <p:grpSpPr>
            <a:xfrm>
              <a:off x="1280063" y="1226035"/>
              <a:ext cx="6461759" cy="4066834"/>
              <a:chOff x="1280063" y="1226035"/>
              <a:chExt cx="6461759" cy="406683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280063" y="2928281"/>
                <a:ext cx="6461759" cy="2364588"/>
                <a:chOff x="0" y="0"/>
                <a:chExt cx="5114611" cy="1891354"/>
              </a:xfrm>
            </p:grpSpPr>
            <p:pic>
              <p:nvPicPr>
                <p:cNvPr id="46" name="图片 45" descr="E:\科研\科研论文投稿\大论文\拼图\梯度特征向量的形成方法\gg\g1_part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509517"/>
                  <a:ext cx="381837" cy="3818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7" name="图片 46" descr="E:\科研\科研论文投稿\大论文\拼图\梯度特征向量的形成方法\gg\g2_part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11310" y="1501898"/>
                  <a:ext cx="381837" cy="3818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8" name="图片 47" descr="E:\科研\科研论文投稿\大论文\拼图\梯度特征向量的形成方法\gg\g3_part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17596" y="1501898"/>
                  <a:ext cx="381837" cy="3818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9" name="图片 48" descr="E:\科研\科研论文投稿\大论文\拼图\梯度特征向量的形成方法\gg\g4_part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3881" y="1501898"/>
                  <a:ext cx="381838" cy="3818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50" name="组合 49"/>
                <p:cNvGrpSpPr/>
                <p:nvPr/>
              </p:nvGrpSpPr>
              <p:grpSpPr>
                <a:xfrm>
                  <a:off x="0" y="0"/>
                  <a:ext cx="5114611" cy="1190730"/>
                  <a:chOff x="0" y="0"/>
                  <a:chExt cx="5114611" cy="1190730"/>
                </a:xfrm>
              </p:grpSpPr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0" y="0"/>
                    <a:ext cx="5114611" cy="1190730"/>
                    <a:chOff x="0" y="0"/>
                    <a:chExt cx="5114611" cy="1190730"/>
                  </a:xfrm>
                </p:grpSpPr>
                <p:pic>
                  <p:nvPicPr>
                    <p:cNvPr id="60" name="图片 59" descr="E:\科研\科研论文投稿\大论文\拼图\梯度特征向量的形成方法\gg\g1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1190730" cy="119073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1" name="图片 60" descr="E:\科研\科研论文投稿\大论文\拼图\梯度特征向量的形成方法\gg\g2.png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11310" y="0"/>
                      <a:ext cx="1190730" cy="119073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2" name="图片 61" descr="E:\科研\科研论文投稿\大论文\拼图\梯度特征向量的形成方法\gg\g3.png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17596" y="0"/>
                      <a:ext cx="1190729" cy="119073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3" name="图片 62" descr="E:\科研\科研论文投稿\大论文\拼图\梯度特征向量的形成方法\gg\g4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23881" y="0"/>
                      <a:ext cx="1190730" cy="119073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</p:grpSp>
              <p:sp>
                <p:nvSpPr>
                  <p:cNvPr id="56" name="矩形 55"/>
                  <p:cNvSpPr/>
                  <p:nvPr/>
                </p:nvSpPr>
                <p:spPr>
                  <a:xfrm>
                    <a:off x="30145" y="1065125"/>
                    <a:ext cx="85090" cy="94615"/>
                  </a:xfrm>
                  <a:prstGeom prst="rect">
                    <a:avLst/>
                  </a:prstGeom>
                  <a:noFill/>
                  <a:ln w="127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1331407" y="1065125"/>
                    <a:ext cx="85090" cy="94615"/>
                  </a:xfrm>
                  <a:prstGeom prst="rect">
                    <a:avLst/>
                  </a:prstGeom>
                  <a:noFill/>
                  <a:ln w="127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2642716" y="1065125"/>
                    <a:ext cx="85090" cy="94615"/>
                  </a:xfrm>
                  <a:prstGeom prst="rect">
                    <a:avLst/>
                  </a:prstGeom>
                  <a:noFill/>
                  <a:ln w="127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3938954" y="1065125"/>
                    <a:ext cx="85090" cy="94615"/>
                  </a:xfrm>
                  <a:prstGeom prst="rect">
                    <a:avLst/>
                  </a:prstGeom>
                  <a:noFill/>
                  <a:ln w="127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" name="下箭头 50"/>
                <p:cNvSpPr/>
                <p:nvPr/>
              </p:nvSpPr>
              <p:spPr>
                <a:xfrm>
                  <a:off x="25121" y="1200778"/>
                  <a:ext cx="74930" cy="295910"/>
                </a:xfrm>
                <a:prstGeom prst="down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下箭头 51"/>
                <p:cNvSpPr/>
                <p:nvPr/>
              </p:nvSpPr>
              <p:spPr>
                <a:xfrm>
                  <a:off x="1331407" y="1200778"/>
                  <a:ext cx="74930" cy="295910"/>
                </a:xfrm>
                <a:prstGeom prst="down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下箭头 52"/>
                <p:cNvSpPr/>
                <p:nvPr/>
              </p:nvSpPr>
              <p:spPr>
                <a:xfrm>
                  <a:off x="2642716" y="1200778"/>
                  <a:ext cx="74930" cy="295910"/>
                </a:xfrm>
                <a:prstGeom prst="down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下箭头 53"/>
                <p:cNvSpPr/>
                <p:nvPr/>
              </p:nvSpPr>
              <p:spPr>
                <a:xfrm>
                  <a:off x="3938954" y="1200778"/>
                  <a:ext cx="74930" cy="295910"/>
                </a:xfrm>
                <a:prstGeom prst="down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2015132" y="1226035"/>
                <a:ext cx="4932319" cy="1698909"/>
                <a:chOff x="2015132" y="1226035"/>
                <a:chExt cx="4932319" cy="1698909"/>
              </a:xfrm>
            </p:grpSpPr>
            <p:pic>
              <p:nvPicPr>
                <p:cNvPr id="29" name="图片 28" descr="E:\科研\科研论文投稿\中频信息\作图\提取中频信息\bicubic_Butterfly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006" y="1226035"/>
                  <a:ext cx="1508237" cy="14924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68" name="组合 67"/>
                <p:cNvGrpSpPr/>
                <p:nvPr/>
              </p:nvGrpSpPr>
              <p:grpSpPr>
                <a:xfrm>
                  <a:off x="2015132" y="1900835"/>
                  <a:ext cx="1732869" cy="1024109"/>
                  <a:chOff x="2015132" y="1900835"/>
                  <a:chExt cx="1732869" cy="1024109"/>
                </a:xfrm>
              </p:grpSpPr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2015132" y="1900835"/>
                    <a:ext cx="1732869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>
                    <a:off x="2032680" y="1908774"/>
                    <a:ext cx="0" cy="1016170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5259243" y="1884958"/>
                  <a:ext cx="1688208" cy="1016170"/>
                  <a:chOff x="5259243" y="1884958"/>
                  <a:chExt cx="1688208" cy="1016170"/>
                </a:xfrm>
              </p:grpSpPr>
              <p:cxnSp>
                <p:nvCxnSpPr>
                  <p:cNvPr id="42" name="直接连接符 41"/>
                  <p:cNvCxnSpPr>
                    <a:stCxn id="29" idx="3"/>
                  </p:cNvCxnSpPr>
                  <p:nvPr/>
                </p:nvCxnSpPr>
                <p:spPr>
                  <a:xfrm flipV="1">
                    <a:off x="5259243" y="1884958"/>
                    <a:ext cx="1688208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箭头连接符 42"/>
                  <p:cNvCxnSpPr/>
                  <p:nvPr/>
                </p:nvCxnSpPr>
                <p:spPr>
                  <a:xfrm>
                    <a:off x="6935954" y="1884958"/>
                    <a:ext cx="0" cy="1016170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组合 65"/>
                <p:cNvGrpSpPr/>
                <p:nvPr/>
              </p:nvGrpSpPr>
              <p:grpSpPr>
                <a:xfrm>
                  <a:off x="3670780" y="2583574"/>
                  <a:ext cx="80225" cy="333431"/>
                  <a:chOff x="3670780" y="2583574"/>
                  <a:chExt cx="80225" cy="333431"/>
                </a:xfrm>
              </p:grpSpPr>
              <p:cxnSp>
                <p:nvCxnSpPr>
                  <p:cNvPr id="40" name="直接箭头连接符 39"/>
                  <p:cNvCxnSpPr/>
                  <p:nvPr/>
                </p:nvCxnSpPr>
                <p:spPr>
                  <a:xfrm flipH="1">
                    <a:off x="3678803" y="2583574"/>
                    <a:ext cx="0" cy="3334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3670780" y="2583954"/>
                    <a:ext cx="80225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组合 64"/>
                <p:cNvGrpSpPr/>
                <p:nvPr/>
              </p:nvGrpSpPr>
              <p:grpSpPr>
                <a:xfrm>
                  <a:off x="5243413" y="2583954"/>
                  <a:ext cx="80225" cy="340990"/>
                  <a:chOff x="5252938" y="2583954"/>
                  <a:chExt cx="80225" cy="340990"/>
                </a:xfrm>
              </p:grpSpPr>
              <p:cxnSp>
                <p:nvCxnSpPr>
                  <p:cNvPr id="41" name="直接箭头连接符 40"/>
                  <p:cNvCxnSpPr/>
                  <p:nvPr/>
                </p:nvCxnSpPr>
                <p:spPr>
                  <a:xfrm>
                    <a:off x="5330180" y="2591513"/>
                    <a:ext cx="0" cy="3334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>
                    <a:off x="5252938" y="2583954"/>
                    <a:ext cx="80225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1215883" y="5301276"/>
              <a:ext cx="6554415" cy="1373417"/>
              <a:chOff x="0" y="44450"/>
              <a:chExt cx="5187950" cy="1098550"/>
            </a:xfrm>
          </p:grpSpPr>
          <p:cxnSp>
            <p:nvCxnSpPr>
              <p:cNvPr id="26" name="直接箭头连接符 25"/>
              <p:cNvCxnSpPr/>
              <p:nvPr/>
            </p:nvCxnSpPr>
            <p:spPr>
              <a:xfrm>
                <a:off x="4292600" y="355600"/>
                <a:ext cx="0" cy="65405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3276600" y="341632"/>
                <a:ext cx="0" cy="57150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1898650" y="336550"/>
                <a:ext cx="0" cy="57150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图片 7" descr="E:\科研\科研论文投稿\大论文\拼图\梯度特征向量的形成方法\gg\g1_reshape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596900" y="-273050"/>
                <a:ext cx="44450" cy="1238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9" name="图片 8" descr="E:\科研\科研论文投稿\大论文\拼图\梯度特征向量的形成方法\gg\g2_reshape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905000" y="-279400"/>
                <a:ext cx="44450" cy="1238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0" name="图片 9" descr="E:\科研\科研论文投稿\大论文\拼图\梯度特征向量的形成方法\gg\g3_reshape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238500" y="-279400"/>
                <a:ext cx="44450" cy="1238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1" name="图片 10" descr="E:\科研\科研论文投稿\大论文\拼图\梯度特征向量的形成方法\gg\g4_reshape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546600" y="-279400"/>
                <a:ext cx="44450" cy="1238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12" name="下箭头 11"/>
              <p:cNvSpPr/>
              <p:nvPr/>
            </p:nvSpPr>
            <p:spPr>
              <a:xfrm>
                <a:off x="57150" y="44450"/>
                <a:ext cx="76200" cy="222250"/>
              </a:xfrm>
              <a:prstGeom prst="down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下箭头 12"/>
              <p:cNvSpPr/>
              <p:nvPr/>
            </p:nvSpPr>
            <p:spPr>
              <a:xfrm>
                <a:off x="1377950" y="44450"/>
                <a:ext cx="76200" cy="222250"/>
              </a:xfrm>
              <a:prstGeom prst="down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下箭头 13"/>
              <p:cNvSpPr/>
              <p:nvPr/>
            </p:nvSpPr>
            <p:spPr>
              <a:xfrm>
                <a:off x="2686050" y="44450"/>
                <a:ext cx="76200" cy="222250"/>
              </a:xfrm>
              <a:prstGeom prst="down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下箭头 14"/>
              <p:cNvSpPr/>
              <p:nvPr/>
            </p:nvSpPr>
            <p:spPr>
              <a:xfrm>
                <a:off x="3994150" y="44450"/>
                <a:ext cx="76200" cy="222250"/>
              </a:xfrm>
              <a:prstGeom prst="down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文本框 2"/>
              <p:cNvSpPr txBox="1">
                <a:spLocks noChangeArrowheads="1"/>
              </p:cNvSpPr>
              <p:nvPr/>
            </p:nvSpPr>
            <p:spPr bwMode="auto">
              <a:xfrm>
                <a:off x="114300" y="59329"/>
                <a:ext cx="1035048" cy="273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200" b="1" kern="100" dirty="0">
                    <a:solidFill>
                      <a:schemeClr val="accent1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/>
                  </a:rPr>
                  <a:t>Change vector</a:t>
                </a:r>
                <a:endParaRPr 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endParaRPr>
              </a:p>
            </p:txBody>
          </p:sp>
          <p:sp>
            <p:nvSpPr>
              <p:cNvPr id="17" name="文本框 2"/>
              <p:cNvSpPr txBox="1">
                <a:spLocks noChangeArrowheads="1"/>
              </p:cNvSpPr>
              <p:nvPr/>
            </p:nvSpPr>
            <p:spPr bwMode="auto">
              <a:xfrm>
                <a:off x="1403350" y="59329"/>
                <a:ext cx="1066801" cy="273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200" b="1" kern="100" dirty="0">
                    <a:solidFill>
                      <a:schemeClr val="accent1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/>
                  </a:rPr>
                  <a:t>Change vector</a:t>
                </a:r>
                <a:endParaRPr lang="zh-CN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endParaRPr>
              </a:p>
            </p:txBody>
          </p:sp>
          <p:sp>
            <p:nvSpPr>
              <p:cNvPr id="18" name="文本框 2"/>
              <p:cNvSpPr txBox="1">
                <a:spLocks noChangeArrowheads="1"/>
              </p:cNvSpPr>
              <p:nvPr/>
            </p:nvSpPr>
            <p:spPr bwMode="auto">
              <a:xfrm>
                <a:off x="2717800" y="59329"/>
                <a:ext cx="984250" cy="273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200" b="1" kern="100" dirty="0">
                    <a:solidFill>
                      <a:schemeClr val="accent1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/>
                  </a:rPr>
                  <a:t>Change vector</a:t>
                </a:r>
                <a:endParaRPr lang="zh-CN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endParaRPr>
              </a:p>
            </p:txBody>
          </p:sp>
          <p:sp>
            <p:nvSpPr>
              <p:cNvPr id="19" name="文本框 2"/>
              <p:cNvSpPr txBox="1">
                <a:spLocks noChangeArrowheads="1"/>
              </p:cNvSpPr>
              <p:nvPr/>
            </p:nvSpPr>
            <p:spPr bwMode="auto">
              <a:xfrm>
                <a:off x="4032250" y="59329"/>
                <a:ext cx="984250" cy="273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200" b="1" kern="100" dirty="0">
                    <a:solidFill>
                      <a:schemeClr val="accent1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/>
                  </a:rPr>
                  <a:t>Change vector</a:t>
                </a:r>
                <a:endParaRPr lang="zh-CN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029480" y="819150"/>
                <a:ext cx="1094874" cy="3238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879665" y="1013886"/>
                <a:ext cx="115403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882650" y="349250"/>
                <a:ext cx="0" cy="65405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892300" y="906312"/>
                <a:ext cx="1538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3124354" y="1013886"/>
                <a:ext cx="118094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0" idx="3"/>
              </p:cNvCxnSpPr>
              <p:nvPr/>
            </p:nvCxnSpPr>
            <p:spPr>
              <a:xfrm flipV="1">
                <a:off x="3124354" y="906312"/>
                <a:ext cx="15859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本框 2"/>
          <p:cNvSpPr txBox="1">
            <a:spLocks noChangeArrowheads="1"/>
          </p:cNvSpPr>
          <p:nvPr/>
        </p:nvSpPr>
        <p:spPr bwMode="auto">
          <a:xfrm>
            <a:off x="3890020" y="5949280"/>
            <a:ext cx="1171291" cy="34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200" b="1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Gradient</a:t>
            </a:r>
            <a:endParaRPr lang="zh-CN" sz="1200" b="1" kern="100" dirty="0">
              <a:solidFill>
                <a:schemeClr val="accent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9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"/>
    </mc:Choice>
    <mc:Fallback xmlns="">
      <p:transition spd="slow" advTm="11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88DDA8-CCC2-44CF-A148-A616F1ECDA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used for feature extraction in traditional method?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64974C-19FB-4B76-B448-E0CE04904E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Gradient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2B66CA-E175-49AE-92C3-9291EE5887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Illumination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C1704C-6E00-4C33-88E9-5F47C1F05CA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PCA features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C59D72-C0DC-42A7-84CD-91A2292927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Average values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6A0E4F-C81B-4BAD-9F35-082B344E883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6EC144-DBBE-493F-9544-2A9EE30A8B3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990FD96-97C3-453A-B880-981221DA31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DBD81882-73DD-4C60-B0A9-45B0B849376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4A1AE17-789B-44E2-BB1F-302F8F9021E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B498EDF-9874-4F65-B5BC-7B0C3FCAE49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C074222-A407-45AD-A888-2E112971B72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622917"/>
      </p:ext>
    </p:extLst>
  </p:cSld>
  <p:clrMapOvr>
    <a:masterClrMapping/>
  </p:clrMapOvr>
  <p:transition spd="slow">
    <p:plu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51519" y="836712"/>
            <a:ext cx="5306317" cy="3505587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提出的中频特征提取方法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1520" y="980728"/>
            <a:ext cx="5112568" cy="3361571"/>
            <a:chOff x="0" y="0"/>
            <a:chExt cx="4707638" cy="29758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66" y="1587260"/>
              <a:ext cx="1095555" cy="1095555"/>
            </a:xfrm>
            <a:prstGeom prst="rect">
              <a:avLst/>
            </a:prstGeom>
            <a:noFill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083" y="0"/>
              <a:ext cx="1095555" cy="1095555"/>
            </a:xfrm>
            <a:prstGeom prst="rect">
              <a:avLst/>
            </a:prstGeom>
            <a:noFill/>
          </p:spPr>
        </p:pic>
        <p:pic>
          <p:nvPicPr>
            <p:cNvPr id="7" name="图片 6" descr="H:\Butterfly.bmp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49" y="0"/>
              <a:ext cx="1095555" cy="1095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 descr="E:\科研\科研论文投稿\中频信息\作图\框图\mid_butterfl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562" y="1587260"/>
              <a:ext cx="1095555" cy="1104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图片 8" descr="E:\科研\科研论文投稿\中频信息\作图\框图\bicubic_Butterfly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811" y="0"/>
              <a:ext cx="1095555" cy="1095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1526875" y="1095555"/>
              <a:ext cx="1837055" cy="26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Bicubic Interpolation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2"/>
            <p:cNvSpPr txBox="1">
              <a:spLocks noChangeArrowheads="1"/>
            </p:cNvSpPr>
            <p:nvPr/>
          </p:nvSpPr>
          <p:spPr bwMode="auto">
            <a:xfrm>
              <a:off x="3174521" y="155276"/>
              <a:ext cx="401955" cy="643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4200" kern="100">
                  <a:solidFill>
                    <a:srgbClr val="1F497D"/>
                  </a:solidFill>
                  <a:effectLst/>
                  <a:latin typeface="Calibri"/>
                  <a:ea typeface="宋体"/>
                  <a:cs typeface="Times New Roman"/>
                </a:rPr>
                <a:t>+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2" name="文本框 2"/>
            <p:cNvSpPr txBox="1">
              <a:spLocks noChangeArrowheads="1"/>
            </p:cNvSpPr>
            <p:nvPr/>
          </p:nvSpPr>
          <p:spPr bwMode="auto">
            <a:xfrm>
              <a:off x="1388853" y="138023"/>
              <a:ext cx="401955" cy="643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4200" kern="100">
                  <a:solidFill>
                    <a:srgbClr val="1F497D"/>
                  </a:solidFill>
                  <a:effectLst/>
                  <a:latin typeface="Calibri"/>
                  <a:ea typeface="宋体"/>
                  <a:cs typeface="Times New Roman"/>
                </a:rPr>
                <a:t>=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3" name="文本框 2"/>
            <p:cNvSpPr txBox="1">
              <a:spLocks noChangeArrowheads="1"/>
            </p:cNvSpPr>
            <p:nvPr/>
          </p:nvSpPr>
          <p:spPr bwMode="auto">
            <a:xfrm>
              <a:off x="0" y="1104181"/>
              <a:ext cx="1397479" cy="489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HR image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2"/>
            <p:cNvSpPr txBox="1">
              <a:spLocks noChangeArrowheads="1"/>
            </p:cNvSpPr>
            <p:nvPr/>
          </p:nvSpPr>
          <p:spPr bwMode="auto">
            <a:xfrm>
              <a:off x="3597215" y="1095555"/>
              <a:ext cx="1067435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frequency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大括号 14"/>
            <p:cNvSpPr/>
            <p:nvPr/>
          </p:nvSpPr>
          <p:spPr>
            <a:xfrm rot="16200000">
              <a:off x="2389517" y="724619"/>
              <a:ext cx="182880" cy="1422400"/>
            </a:xfrm>
            <a:prstGeom prst="righ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文本框 2"/>
            <p:cNvSpPr txBox="1">
              <a:spLocks noChangeArrowheads="1"/>
            </p:cNvSpPr>
            <p:nvPr/>
          </p:nvSpPr>
          <p:spPr bwMode="auto">
            <a:xfrm>
              <a:off x="775754" y="2674189"/>
              <a:ext cx="1902747" cy="30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frequency component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"/>
            <p:cNvSpPr txBox="1">
              <a:spLocks noChangeArrowheads="1"/>
            </p:cNvSpPr>
            <p:nvPr/>
          </p:nvSpPr>
          <p:spPr bwMode="auto">
            <a:xfrm>
              <a:off x="2691441" y="2674189"/>
              <a:ext cx="1843777" cy="30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Mid-frequency component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98332" y="933077"/>
            <a:ext cx="3190843" cy="3285625"/>
            <a:chOff x="-59505" y="0"/>
            <a:chExt cx="3190843" cy="3285625"/>
          </a:xfrm>
        </p:grpSpPr>
        <p:pic>
          <p:nvPicPr>
            <p:cNvPr id="19" name="图片 18" descr="E:\科研\科研论文投稿\中频信息\作图\提取中频信息\mid_butterfly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1895475"/>
              <a:ext cx="1162050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图片 19" descr="E:\科研\科研论文投稿\中频信息\作图\框图\bicubic_Butterfly.pn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0"/>
              <a:ext cx="1162050" cy="116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文本框 2"/>
            <p:cNvSpPr txBox="1">
              <a:spLocks noChangeArrowheads="1"/>
            </p:cNvSpPr>
            <p:nvPr/>
          </p:nvSpPr>
          <p:spPr bwMode="auto">
            <a:xfrm>
              <a:off x="-59505" y="1143000"/>
              <a:ext cx="1997720" cy="295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Bicubic interpolation</a:t>
              </a:r>
              <a:endParaRPr lang="zh-C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"/>
            <p:cNvSpPr txBox="1">
              <a:spLocks noChangeArrowheads="1"/>
            </p:cNvSpPr>
            <p:nvPr/>
          </p:nvSpPr>
          <p:spPr bwMode="auto">
            <a:xfrm>
              <a:off x="762002" y="1388987"/>
              <a:ext cx="923924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Gaussian filter</a:t>
              </a:r>
              <a:endParaRPr lang="zh-C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762000" y="1381125"/>
              <a:ext cx="0" cy="523875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1381125" y="438150"/>
              <a:ext cx="733425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2057400" y="161925"/>
              <a:ext cx="895350" cy="9048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700"/>
                </a:lnSpc>
                <a:spcAft>
                  <a:spcPts val="0"/>
                </a:spcAft>
              </a:pPr>
              <a:r>
                <a:rPr lang="en-US" sz="4200" kern="100">
                  <a:effectLst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ea typeface="宋体"/>
                <a:cs typeface="Times New Roman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2276475" y="619125"/>
              <a:ext cx="4572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1878809" y="3001236"/>
              <a:ext cx="1252529" cy="237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Mid-frequency component</a:t>
              </a:r>
              <a:endParaRPr lang="zh-CN" alt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"/>
            <p:cNvSpPr txBox="1">
              <a:spLocks noChangeArrowheads="1"/>
            </p:cNvSpPr>
            <p:nvPr/>
          </p:nvSpPr>
          <p:spPr bwMode="auto">
            <a:xfrm>
              <a:off x="172284" y="2971314"/>
              <a:ext cx="1252530" cy="314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frequency </a:t>
              </a:r>
            </a:p>
            <a:p>
              <a:pPr algn="ctr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component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1695450" y="723900"/>
              <a:ext cx="381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704975" y="714375"/>
              <a:ext cx="0" cy="184785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362075" y="2562225"/>
              <a:ext cx="36195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图片 31" descr="E:\科研\科研论文投稿\中频信息\作图\提取中频信息\low.png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895475"/>
              <a:ext cx="1162050" cy="1162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" name="直接箭头连接符 32"/>
            <p:cNvCxnSpPr/>
            <p:nvPr/>
          </p:nvCxnSpPr>
          <p:spPr>
            <a:xfrm>
              <a:off x="2505075" y="1085850"/>
              <a:ext cx="0" cy="81915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5669532" y="839256"/>
            <a:ext cx="3078932" cy="350304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76884" y="4345359"/>
            <a:ext cx="246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Different component of image</a:t>
            </a:r>
            <a:endParaRPr lang="zh-CN" altLang="en-US" sz="1400" b="1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93673" y="4345359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Mid-frequency component</a:t>
            </a:r>
            <a:endParaRPr lang="zh-CN" altLang="en-US" sz="1400" b="1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左箭头 42"/>
          <p:cNvSpPr/>
          <p:nvPr/>
        </p:nvSpPr>
        <p:spPr>
          <a:xfrm>
            <a:off x="3979545" y="5560660"/>
            <a:ext cx="504825" cy="952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547688" y="4749470"/>
            <a:ext cx="8115299" cy="1631858"/>
            <a:chOff x="547688" y="4842784"/>
            <a:chExt cx="8115299" cy="1631858"/>
          </a:xfrm>
        </p:grpSpPr>
        <p:pic>
          <p:nvPicPr>
            <p:cNvPr id="38" name="图片 37" descr="E:\科研\科研论文投稿\中频信息\作图\框图\high_sample.png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42" y="4842784"/>
              <a:ext cx="1958400" cy="131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图片 38" descr="E:\科研\科研论文投稿\中频信息\作图\框图\mid_sample.png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63" y="4842784"/>
              <a:ext cx="1958017" cy="131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文本框 2"/>
            <p:cNvSpPr txBox="1">
              <a:spLocks noChangeArrowheads="1"/>
            </p:cNvSpPr>
            <p:nvPr/>
          </p:nvSpPr>
          <p:spPr bwMode="auto">
            <a:xfrm>
              <a:off x="3466018" y="6066238"/>
              <a:ext cx="2460276" cy="380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Same sparse representation</a:t>
              </a:r>
              <a:endParaRPr lang="zh-C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>
              <a:off x="2596228" y="5406528"/>
              <a:ext cx="967659" cy="1960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文本框 2"/>
            <p:cNvSpPr txBox="1">
              <a:spLocks noChangeArrowheads="1"/>
            </p:cNvSpPr>
            <p:nvPr/>
          </p:nvSpPr>
          <p:spPr bwMode="auto">
            <a:xfrm>
              <a:off x="6269607" y="6144617"/>
              <a:ext cx="2393380" cy="323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High-frequency training set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2"/>
            <p:cNvSpPr txBox="1">
              <a:spLocks noChangeArrowheads="1"/>
            </p:cNvSpPr>
            <p:nvPr/>
          </p:nvSpPr>
          <p:spPr bwMode="auto">
            <a:xfrm>
              <a:off x="547688" y="6151427"/>
              <a:ext cx="2048539" cy="323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Mid-frequency training set </a:t>
              </a:r>
              <a:endParaRPr lang="zh-CN" sz="12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563888" y="4899409"/>
              <a:ext cx="1854831" cy="1095377"/>
              <a:chOff x="0" y="0"/>
              <a:chExt cx="1390650" cy="771525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0" y="0"/>
                <a:ext cx="1390650" cy="77152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47675" y="1143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33375" y="54292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143000" y="1905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742950" y="1809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76250" y="35242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52500" y="3810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33425" y="5238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80975" y="2286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62050" y="5238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右箭头 56"/>
            <p:cNvSpPr/>
            <p:nvPr/>
          </p:nvSpPr>
          <p:spPr>
            <a:xfrm flipH="1">
              <a:off x="5418719" y="5413706"/>
              <a:ext cx="928023" cy="2024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251520" y="4653136"/>
            <a:ext cx="8496945" cy="169764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839033" y="6389181"/>
            <a:ext cx="31534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Main idea of method based on training</a:t>
            </a:r>
            <a:endParaRPr lang="zh-CN" altLang="en-US" sz="1400" b="1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2"/>
          <p:cNvSpPr txBox="1">
            <a:spLocks noChangeArrowheads="1"/>
          </p:cNvSpPr>
          <p:nvPr/>
        </p:nvSpPr>
        <p:spPr bwMode="auto">
          <a:xfrm>
            <a:off x="2575150" y="4688646"/>
            <a:ext cx="1134837" cy="91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Mid-frequency dictionary</a:t>
            </a:r>
            <a:endParaRPr lang="zh-CN" sz="1200" kern="1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2"/>
          <p:cNvSpPr txBox="1">
            <a:spLocks noChangeArrowheads="1"/>
          </p:cNvSpPr>
          <p:nvPr/>
        </p:nvSpPr>
        <p:spPr bwMode="auto">
          <a:xfrm>
            <a:off x="5456901" y="4681364"/>
            <a:ext cx="889841" cy="65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High-frequency dictionary</a:t>
            </a:r>
            <a:endParaRPr lang="zh-CN" sz="1200" kern="1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"/>
    </mc:Choice>
    <mc:Fallback xmlns="">
      <p:transition spd="slow" advTm="215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472DDC-D1CA-4B9E-9013-5FA992F17C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One high resolution image contains 3 frequency bands, they are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7E3DED-A8B5-44D6-A7B8-921E43F0EA0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Blurring frequency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F9B298-99E1-4182-BB97-F1C1A9A53A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frequency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305EE2-45B2-4CDE-93E7-526291A3CE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High frequency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B7F312-CFBA-4975-97AB-7344E1CBF87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Mid frequency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DCD6432-078F-48BC-BD0A-2099089D567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6332FDE-6B1E-4E81-932C-A21502DEE31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4211129-FC47-404B-95C3-11B2D19C5C6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F41A7D16-970F-4E1B-BD93-F8A21C21EE8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6C729E8-96CF-40ED-90F2-9456154FA66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4F0D739-55E2-4FA8-A5C7-8AC0B1C7E2F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859F775-F8D5-40C1-A0E9-BA8378AEEA2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1759507"/>
      </p:ext>
    </p:extLst>
  </p:cSld>
  <p:clrMapOvr>
    <a:masterClrMapping/>
  </p:clrMapOvr>
  <p:transition spd="slow">
    <p:plu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855FF9-3935-4031-8562-45FAEB45D8F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main task of machine learning based SR?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B885C-E060-4A01-9BB5-9BDBE8653C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Find the relationship between different regions of images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D9E0FB-B085-43A1-9B20-7E1BC857AD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Find the relationship between the HR and LR images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26B499-5D25-4DEC-8ED2-569E88401D9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Find clear regions in images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F2E3B9-5D48-4483-BA32-CD43350D7A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Find object in images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782EE8-23F5-4809-9B91-BFB34CFB109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8501D0-590A-4356-9834-EAB17EAAA42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CA6A3CF-BC12-45F7-9A97-FE7A66EB7C9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2CEFB1D-7B4A-4EA6-BCE7-120AC08EB49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066EE290-570A-4506-9CD4-31EE20C0B612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926AE38-CAAE-4B4F-AE22-D1FCA495E027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CC62F1-768A-42BB-8E3B-6893FA51115E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6143397"/>
      </p:ext>
    </p:extLst>
  </p:cSld>
  <p:clrMapOvr>
    <a:masterClrMapping/>
  </p:clrMapOvr>
  <p:transition spd="slow">
    <p:plu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SR based on sparse representation</a:t>
            </a:r>
            <a:endParaRPr lang="zh-CN" altLang="en-US" sz="2800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884008"/>
              </p:ext>
            </p:extLst>
          </p:nvPr>
        </p:nvGraphicFramePr>
        <p:xfrm>
          <a:off x="1835810" y="908825"/>
          <a:ext cx="4320300" cy="106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" name="Equation" r:id="rId3" imgW="2984400" imgH="736560" progId="Equation.DSMT4">
                  <p:embed/>
                </p:oleObj>
              </mc:Choice>
              <mc:Fallback>
                <p:oleObj name="Equation" r:id="rId3" imgW="2984400" imgH="73656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810" y="908825"/>
                        <a:ext cx="4320300" cy="106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904574"/>
              </p:ext>
            </p:extLst>
          </p:nvPr>
        </p:nvGraphicFramePr>
        <p:xfrm>
          <a:off x="3059895" y="1996448"/>
          <a:ext cx="31813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" name="Equation" r:id="rId5" imgW="1777680" imgH="520560" progId="Equation.DSMT4">
                  <p:embed/>
                </p:oleObj>
              </mc:Choice>
              <mc:Fallback>
                <p:oleObj name="Equation" r:id="rId5" imgW="17776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895" y="1996448"/>
                        <a:ext cx="31813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42835" y="2204915"/>
            <a:ext cx="20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Yang’s method</a:t>
            </a:r>
            <a:r>
              <a:rPr lang="zh-CN" altLang="en-US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endParaRPr lang="zh-CN" altLang="zh-CN" b="1" kern="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717105" y="3269481"/>
            <a:ext cx="3518562" cy="2941602"/>
            <a:chOff x="1619672" y="2204864"/>
            <a:chExt cx="5398888" cy="4455144"/>
          </a:xfrm>
        </p:grpSpPr>
        <p:sp>
          <p:nvSpPr>
            <p:cNvPr id="7" name="Oval 13"/>
            <p:cNvSpPr>
              <a:spLocks noChangeArrowheads="1"/>
            </p:cNvSpPr>
            <p:nvPr/>
          </p:nvSpPr>
          <p:spPr bwMode="gray">
            <a:xfrm>
              <a:off x="1642764" y="2214215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rgbClr val="90A8B0">
                    <a:gamma/>
                    <a:tint val="0"/>
                    <a:invGamma/>
                  </a:srgbClr>
                </a:gs>
                <a:gs pos="50000">
                  <a:srgbClr val="90A8B0"/>
                </a:gs>
                <a:gs pos="100000">
                  <a:srgbClr val="90A8B0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Oval 14"/>
            <p:cNvSpPr>
              <a:spLocks noChangeArrowheads="1"/>
            </p:cNvSpPr>
            <p:nvPr/>
          </p:nvSpPr>
          <p:spPr bwMode="gray">
            <a:xfrm>
              <a:off x="1642764" y="2214215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rgbClr val="90A8B0">
                    <a:alpha val="32001"/>
                  </a:srgbClr>
                </a:gs>
                <a:gs pos="100000">
                  <a:srgbClr val="90A8B0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gray">
            <a:xfrm>
              <a:off x="1753889" y="2356644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rgbClr val="90A8B0">
                    <a:gamma/>
                    <a:shade val="54118"/>
                    <a:invGamma/>
                  </a:srgbClr>
                </a:gs>
                <a:gs pos="50000">
                  <a:srgbClr val="90A8B0"/>
                </a:gs>
                <a:gs pos="100000">
                  <a:srgbClr val="90A8B0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gray">
            <a:xfrm>
              <a:off x="1755477" y="2359819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rgbClr val="90A8B0">
                    <a:gamma/>
                    <a:shade val="63529"/>
                    <a:invGamma/>
                  </a:srgbClr>
                </a:gs>
                <a:gs pos="100000">
                  <a:srgbClr val="90A8B0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Oval 17"/>
            <p:cNvSpPr>
              <a:spLocks noChangeArrowheads="1"/>
            </p:cNvSpPr>
            <p:nvPr/>
          </p:nvSpPr>
          <p:spPr bwMode="gray">
            <a:xfrm>
              <a:off x="1828502" y="2431256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/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1849139" y="2450306"/>
              <a:ext cx="1290638" cy="1277938"/>
              <a:chOff x="4166" y="1706"/>
              <a:chExt cx="1252" cy="1252"/>
            </a:xfrm>
          </p:grpSpPr>
          <p:sp>
            <p:nvSpPr>
              <p:cNvPr id="1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7" name="Text Box 38"/>
            <p:cNvSpPr txBox="1">
              <a:spLocks noChangeArrowheads="1"/>
            </p:cNvSpPr>
            <p:nvPr/>
          </p:nvSpPr>
          <p:spPr bwMode="gray">
            <a:xfrm>
              <a:off x="2049417" y="2625020"/>
              <a:ext cx="834316" cy="885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HR </a:t>
              </a:r>
            </a:p>
            <a:p>
              <a:pPr algn="ctr"/>
              <a:r>
                <a:rPr lang="en-US" altLang="zh-CN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dic</a:t>
              </a:r>
              <a:endPara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gray">
            <a:xfrm>
              <a:off x="5315172" y="2204864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Oval 24"/>
            <p:cNvSpPr>
              <a:spLocks noChangeArrowheads="1"/>
            </p:cNvSpPr>
            <p:nvPr/>
          </p:nvSpPr>
          <p:spPr bwMode="gray">
            <a:xfrm>
              <a:off x="5315172" y="2204864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Oval 25"/>
            <p:cNvSpPr>
              <a:spLocks noChangeArrowheads="1"/>
            </p:cNvSpPr>
            <p:nvPr/>
          </p:nvSpPr>
          <p:spPr bwMode="gray">
            <a:xfrm>
              <a:off x="5426297" y="2348880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>
              <a:off x="5427885" y="2350467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>
              <a:off x="5499322" y="2420317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/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23" name="Group 28"/>
            <p:cNvGrpSpPr>
              <a:grpSpLocks/>
            </p:cNvGrpSpPr>
            <p:nvPr/>
          </p:nvGrpSpPr>
          <p:grpSpPr bwMode="auto">
            <a:xfrm>
              <a:off x="5521547" y="2436192"/>
              <a:ext cx="1290638" cy="1277938"/>
              <a:chOff x="4166" y="1706"/>
              <a:chExt cx="1252" cy="1252"/>
            </a:xfrm>
          </p:grpSpPr>
          <p:sp>
            <p:nvSpPr>
              <p:cNvPr id="24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5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6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7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8" name="Text Box 39"/>
            <p:cNvSpPr txBox="1">
              <a:spLocks noChangeArrowheads="1"/>
            </p:cNvSpPr>
            <p:nvPr/>
          </p:nvSpPr>
          <p:spPr bwMode="gray">
            <a:xfrm>
              <a:off x="5787198" y="2625020"/>
              <a:ext cx="718711" cy="885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LR</a:t>
              </a:r>
            </a:p>
            <a:p>
              <a:pPr algn="ctr"/>
              <a:r>
                <a:rPr lang="en-US" altLang="zh-CN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dic</a:t>
              </a:r>
              <a:endPara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gray">
            <a:xfrm>
              <a:off x="1619672" y="4972496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gray">
            <a:xfrm>
              <a:off x="1619672" y="4972496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Oval 10"/>
            <p:cNvSpPr>
              <a:spLocks noChangeArrowheads="1"/>
            </p:cNvSpPr>
            <p:nvPr/>
          </p:nvSpPr>
          <p:spPr bwMode="gray">
            <a:xfrm>
              <a:off x="1730797" y="5083621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Oval 11"/>
            <p:cNvSpPr>
              <a:spLocks noChangeArrowheads="1"/>
            </p:cNvSpPr>
            <p:nvPr/>
          </p:nvSpPr>
          <p:spPr bwMode="gray">
            <a:xfrm>
              <a:off x="1756197" y="509155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Oval 12"/>
            <p:cNvSpPr>
              <a:spLocks noChangeArrowheads="1"/>
            </p:cNvSpPr>
            <p:nvPr/>
          </p:nvSpPr>
          <p:spPr bwMode="gray">
            <a:xfrm>
              <a:off x="1810172" y="5155058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/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833984" y="5170933"/>
              <a:ext cx="1292225" cy="1277938"/>
              <a:chOff x="4166" y="1706"/>
              <a:chExt cx="1252" cy="1252"/>
            </a:xfrm>
          </p:grpSpPr>
          <p:sp>
            <p:nvSpPr>
              <p:cNvPr id="35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7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8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9" name="Text Box 40"/>
            <p:cNvSpPr txBox="1">
              <a:spLocks noChangeArrowheads="1"/>
            </p:cNvSpPr>
            <p:nvPr/>
          </p:nvSpPr>
          <p:spPr bwMode="gray">
            <a:xfrm>
              <a:off x="1956703" y="5351363"/>
              <a:ext cx="1018786" cy="885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HF</a:t>
              </a:r>
            </a:p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Coeff</a:t>
              </a: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gray">
            <a:xfrm>
              <a:off x="5290368" y="4941168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rgbClr val="6E815B">
                    <a:gamma/>
                    <a:tint val="0"/>
                    <a:invGamma/>
                  </a:srgbClr>
                </a:gs>
                <a:gs pos="50000">
                  <a:srgbClr val="6E815B"/>
                </a:gs>
                <a:gs pos="100000">
                  <a:srgbClr val="6E815B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gray">
            <a:xfrm>
              <a:off x="5290368" y="4941168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rgbClr val="6E815B">
                    <a:alpha val="32001"/>
                  </a:srgbClr>
                </a:gs>
                <a:gs pos="100000">
                  <a:srgbClr val="6E815B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gray">
            <a:xfrm>
              <a:off x="5401493" y="505229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rgbClr val="6E815B">
                    <a:gamma/>
                    <a:shade val="54118"/>
                    <a:invGamma/>
                  </a:srgbClr>
                </a:gs>
                <a:gs pos="50000">
                  <a:srgbClr val="6E815B"/>
                </a:gs>
                <a:gs pos="100000">
                  <a:srgbClr val="6E815B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gray">
            <a:xfrm>
              <a:off x="5426893" y="5060230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rgbClr val="6E815B">
                    <a:gamma/>
                    <a:shade val="63529"/>
                    <a:invGamma/>
                  </a:srgbClr>
                </a:gs>
                <a:gs pos="100000">
                  <a:srgbClr val="6E815B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gray">
            <a:xfrm>
              <a:off x="5480868" y="5123730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/>
              <a:endParaRPr lang="zh-CN" altLang="en-US" b="0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45" name="Group 33"/>
            <p:cNvGrpSpPr>
              <a:grpSpLocks/>
            </p:cNvGrpSpPr>
            <p:nvPr/>
          </p:nvGrpSpPr>
          <p:grpSpPr bwMode="auto">
            <a:xfrm>
              <a:off x="5504680" y="5139605"/>
              <a:ext cx="1292225" cy="1277938"/>
              <a:chOff x="4166" y="1706"/>
              <a:chExt cx="1252" cy="1252"/>
            </a:xfrm>
          </p:grpSpPr>
          <p:sp>
            <p:nvSpPr>
              <p:cNvPr id="46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7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8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9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pPr algn="l"/>
                <a:endParaRPr lang="zh-CN" altLang="en-US" b="0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0" name="Text Box 39"/>
            <p:cNvSpPr txBox="1">
              <a:spLocks noChangeArrowheads="1"/>
            </p:cNvSpPr>
            <p:nvPr/>
          </p:nvSpPr>
          <p:spPr bwMode="gray">
            <a:xfrm>
              <a:off x="5639018" y="5338134"/>
              <a:ext cx="1018786" cy="885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LF</a:t>
              </a:r>
            </a:p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Coeff</a:t>
              </a:r>
            </a:p>
          </p:txBody>
        </p:sp>
        <p:sp>
          <p:nvSpPr>
            <p:cNvPr id="51" name="右箭头 50"/>
            <p:cNvSpPr/>
            <p:nvPr/>
          </p:nvSpPr>
          <p:spPr>
            <a:xfrm flipH="1">
              <a:off x="3681737" y="2782491"/>
              <a:ext cx="1368152" cy="70788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bg1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右箭头 51"/>
            <p:cNvSpPr/>
            <p:nvPr/>
          </p:nvSpPr>
          <p:spPr>
            <a:xfrm rot="10800000" flipH="1">
              <a:off x="3681737" y="5615751"/>
              <a:ext cx="1368152" cy="70788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bg1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上下箭头 52"/>
            <p:cNvSpPr/>
            <p:nvPr/>
          </p:nvSpPr>
          <p:spPr>
            <a:xfrm>
              <a:off x="2242430" y="4001768"/>
              <a:ext cx="504056" cy="864096"/>
            </a:xfrm>
            <a:prstGeom prst="up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上下箭头 53"/>
            <p:cNvSpPr/>
            <p:nvPr/>
          </p:nvSpPr>
          <p:spPr>
            <a:xfrm>
              <a:off x="5940152" y="4001768"/>
              <a:ext cx="504056" cy="864096"/>
            </a:xfrm>
            <a:prstGeom prst="up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7079707" y="22190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K-SVD</a:t>
            </a:r>
            <a:endParaRPr lang="zh-CN" altLang="zh-CN" b="1" kern="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96918" y="437186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Coupled K-SVD</a:t>
            </a:r>
            <a:r>
              <a:rPr lang="zh-CN" altLang="en-US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endParaRPr lang="zh-CN" altLang="zh-CN" b="1" kern="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629139"/>
      </p:ext>
    </p:extLst>
  </p:cSld>
  <p:clrMapOvr>
    <a:masterClrMapping/>
  </p:clrMapOvr>
  <p:transition spd="slow">
    <p:plu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DC5F6ED-AC35-4C34-A812-DED30DFA2ED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are the strategies in training the following model?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C3D21E-EB45-437F-931F-ABAEB690603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Connect the two dictionaries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4488C2-6DC5-4423-9E98-470310F9D8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Separate the dictionaries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4E15B8-1E4F-441F-922E-EDF37F3C004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Train the two dictionaries iteratively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577590-254F-408B-99E4-29B48FC14D1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Delete the dictionaries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A61B901-6943-4B84-A7A1-592962A82F2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CF2F3237-0575-4B1E-B059-E0BA75D43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5327"/>
              </p:ext>
            </p:extLst>
          </p:nvPr>
        </p:nvGraphicFramePr>
        <p:xfrm>
          <a:off x="4427455" y="1706562"/>
          <a:ext cx="4603590" cy="114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Equation" r:id="rId16" imgW="2984400" imgH="736560" progId="Equation.DSMT4">
                  <p:embed/>
                </p:oleObj>
              </mc:Choice>
              <mc:Fallback>
                <p:oleObj name="Equation" r:id="rId16" imgW="2984400" imgH="7365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8AB3C4F3-8ECD-4F2C-8C47-1406C28481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455" y="1706562"/>
                        <a:ext cx="4603590" cy="1147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CA3056D3-F900-4C18-8EE6-0D787CB58A2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7499DC8-C432-40C8-8906-F3104AFCB32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1C0D021-4F7D-4500-B544-D7B7ECED6DE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0783EAE1-6304-4855-ABBE-957D0888BD1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ACBD53D-72DF-43B6-A57B-10B813872DB5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F8051F-2C2C-4E23-AB53-C44F7637D8A2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63826410"/>
      </p:ext>
    </p:extLst>
  </p:cSld>
  <p:clrMapOvr>
    <a:masterClrMapping/>
  </p:clrMapOvr>
  <p:transition spd="slow">
    <p:plu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SR based on sparse representation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62107957"/>
              </p:ext>
            </p:extLst>
          </p:nvPr>
        </p:nvGraphicFramePr>
        <p:xfrm>
          <a:off x="2411850" y="922100"/>
          <a:ext cx="43211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2" name="Equation" r:id="rId3" imgW="2984400" imgH="736560" progId="Equation.DSMT4">
                  <p:embed/>
                </p:oleObj>
              </mc:Choice>
              <mc:Fallback>
                <p:oleObj name="Equation" r:id="rId3" imgW="2984400" imgH="736560" progId="Equation.DSMT4">
                  <p:embed/>
                  <p:pic>
                    <p:nvPicPr>
                      <p:cNvPr id="0" name="内容占位符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850" y="922100"/>
                        <a:ext cx="43211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827740" y="212360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Zeyde</a:t>
            </a:r>
            <a:r>
              <a:rPr lang="zh-CN" altLang="en-US" b="1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endParaRPr lang="zh-CN" altLang="zh-CN" b="1" kern="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17754965"/>
              </p:ext>
            </p:extLst>
          </p:nvPr>
        </p:nvGraphicFramePr>
        <p:xfrm>
          <a:off x="2316753" y="1988900"/>
          <a:ext cx="53514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3" name="Equation" r:id="rId5" imgW="3695400" imgH="431640" progId="Equation.DSMT4">
                  <p:embed/>
                </p:oleObj>
              </mc:Choice>
              <mc:Fallback>
                <p:oleObj name="Equation" r:id="rId5" imgW="3695400" imgH="431640" progId="Equation.DSMT4">
                  <p:embed/>
                  <p:pic>
                    <p:nvPicPr>
                      <p:cNvPr id="0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753" y="1988900"/>
                        <a:ext cx="535146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28701"/>
              </p:ext>
            </p:extLst>
          </p:nvPr>
        </p:nvGraphicFramePr>
        <p:xfrm>
          <a:off x="2267840" y="2564940"/>
          <a:ext cx="34639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4" name="Equation" r:id="rId7" imgW="2044440" imgH="304560" progId="Equation.DSMT4">
                  <p:embed/>
                </p:oleObj>
              </mc:Choice>
              <mc:Fallback>
                <p:oleObj name="Equation" r:id="rId7" imgW="2044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7840" y="2564940"/>
                        <a:ext cx="3463925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559508" y="3356995"/>
            <a:ext cx="2520000" cy="2520000"/>
            <a:chOff x="7052" y="0"/>
            <a:chExt cx="1452745" cy="14668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52" y="0"/>
              <a:ext cx="1452745" cy="146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289" y="626616"/>
              <a:ext cx="825103" cy="83311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1763805" y="3356995"/>
            <a:ext cx="2520000" cy="2520000"/>
            <a:chOff x="7052" y="0"/>
            <a:chExt cx="1452745" cy="146685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52" y="0"/>
              <a:ext cx="1452745" cy="146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289" y="626616"/>
              <a:ext cx="825103" cy="83311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</p:pic>
      </p:grpSp>
      <p:sp>
        <p:nvSpPr>
          <p:cNvPr id="26" name="文本框 2"/>
          <p:cNvSpPr txBox="1">
            <a:spLocks noChangeArrowheads="1"/>
          </p:cNvSpPr>
          <p:nvPr/>
        </p:nvSpPr>
        <p:spPr bwMode="auto">
          <a:xfrm>
            <a:off x="1873463" y="5884820"/>
            <a:ext cx="19050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（</a:t>
            </a:r>
            <a:r>
              <a:rPr lang="en-US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a</a:t>
            </a:r>
            <a:r>
              <a:rPr 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）</a:t>
            </a:r>
            <a:r>
              <a:rPr lang="en-US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SRSC</a:t>
            </a:r>
            <a:endParaRPr lang="zh-CN" sz="16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27" name="文本框 2"/>
          <p:cNvSpPr txBox="1">
            <a:spLocks noChangeArrowheads="1"/>
          </p:cNvSpPr>
          <p:nvPr/>
        </p:nvSpPr>
        <p:spPr bwMode="auto">
          <a:xfrm>
            <a:off x="4690634" y="5892815"/>
            <a:ext cx="2165249" cy="35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（</a:t>
            </a:r>
            <a:r>
              <a:rPr lang="en-US" alt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b</a:t>
            </a:r>
            <a:r>
              <a:rPr 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）</a:t>
            </a:r>
            <a:r>
              <a:rPr lang="en-US" sz="1600" b="1" kern="100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Zeyde</a:t>
            </a:r>
            <a:r>
              <a:rPr lang="en-US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sz="16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的方法</a:t>
            </a:r>
          </a:p>
        </p:txBody>
      </p:sp>
    </p:spTree>
    <p:extLst>
      <p:ext uri="{BB962C8B-B14F-4D97-AF65-F5344CB8AC3E}">
        <p14:creationId xmlns:p14="http://schemas.microsoft.com/office/powerpoint/2010/main" val="4062347940"/>
      </p:ext>
    </p:extLst>
  </p:cSld>
  <p:clrMapOvr>
    <a:masterClrMapping/>
  </p:clrMapOvr>
  <p:transition spd="slow">
    <p:plu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Anchor based sparse representation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715" y="908825"/>
            <a:ext cx="8229600" cy="480545"/>
          </a:xfrm>
        </p:spPr>
        <p:txBody>
          <a:bodyPr/>
          <a:lstStyle/>
          <a:p>
            <a:r>
              <a:rPr lang="en-US" altLang="zh-CN" dirty="0"/>
              <a:t>How to find a project matrix to transform LR to HR image?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0287484"/>
              </p:ext>
            </p:extLst>
          </p:nvPr>
        </p:nvGraphicFramePr>
        <p:xfrm>
          <a:off x="1403780" y="1389370"/>
          <a:ext cx="5962595" cy="1472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" name="Equation" r:id="rId3" imgW="2984400" imgH="736560" progId="Equation.DSMT4">
                  <p:embed/>
                </p:oleObj>
              </mc:Choice>
              <mc:Fallback>
                <p:oleObj name="Equation" r:id="rId3" imgW="2984400" imgH="736560" progId="Equation.DSMT4">
                  <p:embed/>
                  <p:pic>
                    <p:nvPicPr>
                      <p:cNvPr id="0" name="内容占位符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780" y="1389370"/>
                        <a:ext cx="5962595" cy="1472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5797"/>
              </p:ext>
            </p:extLst>
          </p:nvPr>
        </p:nvGraphicFramePr>
        <p:xfrm>
          <a:off x="755735" y="3341945"/>
          <a:ext cx="2998307" cy="453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5" name="Equation" r:id="rId5" imgW="1574640" imgH="241200" progId="Equation.DSMT4">
                  <p:embed/>
                </p:oleObj>
              </mc:Choice>
              <mc:Fallback>
                <p:oleObj name="Equation" r:id="rId5" imgW="1574640" imgH="241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35" y="3341945"/>
                        <a:ext cx="2998307" cy="4534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062233"/>
              </p:ext>
            </p:extLst>
          </p:nvPr>
        </p:nvGraphicFramePr>
        <p:xfrm>
          <a:off x="4211326" y="3115224"/>
          <a:ext cx="4466498" cy="453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6" name="Equation" r:id="rId7" imgW="2374560" imgH="241200" progId="Equation.DSMT4">
                  <p:embed/>
                </p:oleObj>
              </mc:Choice>
              <mc:Fallback>
                <p:oleObj name="Equation" r:id="rId7" imgW="2374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1326" y="3115224"/>
                        <a:ext cx="4466498" cy="453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895575"/>
              </p:ext>
            </p:extLst>
          </p:nvPr>
        </p:nvGraphicFramePr>
        <p:xfrm>
          <a:off x="4139970" y="4058243"/>
          <a:ext cx="4608320" cy="453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7" name="Equation" r:id="rId9" imgW="2450880" imgH="241200" progId="Equation.DSMT4">
                  <p:embed/>
                </p:oleObj>
              </mc:Choice>
              <mc:Fallback>
                <p:oleObj name="Equation" r:id="rId9" imgW="2450880" imgH="241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70" y="4058243"/>
                        <a:ext cx="4608320" cy="453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下箭头 9"/>
          <p:cNvSpPr/>
          <p:nvPr/>
        </p:nvSpPr>
        <p:spPr>
          <a:xfrm>
            <a:off x="5779412" y="3770446"/>
            <a:ext cx="114391" cy="187678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49070"/>
      </p:ext>
    </p:extLst>
  </p:cSld>
  <p:clrMapOvr>
    <a:masterClrMapping/>
  </p:clrMapOvr>
  <p:transition spd="slow">
    <p:plu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AF55528-AA9A-40FD-AD35-1315B20A53C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of the following equation is used to calculate the HR image?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5192FB-8230-4EBB-95B3-B998A22DFF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4F7782B-A692-48C0-A4E5-56EBA2158E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831275"/>
              </p:ext>
            </p:extLst>
          </p:nvPr>
        </p:nvGraphicFramePr>
        <p:xfrm>
          <a:off x="1858288" y="3745736"/>
          <a:ext cx="417145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8" name="Equation" r:id="rId12" imgW="1955520" imgH="241200" progId="Equation.DSMT4">
                  <p:embed/>
                </p:oleObj>
              </mc:Choice>
              <mc:Fallback>
                <p:oleObj name="Equation" r:id="rId12" imgW="1955520" imgH="2412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288" y="3745736"/>
                        <a:ext cx="417145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648BA308-CD42-49F8-AB54-87493133B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27706"/>
              </p:ext>
            </p:extLst>
          </p:nvPr>
        </p:nvGraphicFramePr>
        <p:xfrm>
          <a:off x="1883362" y="2867055"/>
          <a:ext cx="417145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9" name="Equation" r:id="rId14" imgW="1955520" imgH="241200" progId="Equation.DSMT4">
                  <p:embed/>
                </p:oleObj>
              </mc:Choice>
              <mc:Fallback>
                <p:oleObj name="Equation" r:id="rId14" imgW="1955520" imgH="2412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4F7782B-A692-48C0-A4E5-56EBA2158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3362" y="2867055"/>
                        <a:ext cx="417145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F3A67D3-E311-4C49-885D-9CD4D640F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204833"/>
              </p:ext>
            </p:extLst>
          </p:nvPr>
        </p:nvGraphicFramePr>
        <p:xfrm>
          <a:off x="1787525" y="4546600"/>
          <a:ext cx="42545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0" name="Equation" r:id="rId16" imgW="1993680" imgH="241200" progId="Equation.DSMT4">
                  <p:embed/>
                </p:oleObj>
              </mc:Choice>
              <mc:Fallback>
                <p:oleObj name="Equation" r:id="rId16" imgW="1993680" imgH="2412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648BA308-CD42-49F8-AB54-87493133B3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4546600"/>
                        <a:ext cx="42545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7A0D0F13-217F-4ACB-8C28-6D633F66C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547928"/>
              </p:ext>
            </p:extLst>
          </p:nvPr>
        </p:nvGraphicFramePr>
        <p:xfrm>
          <a:off x="1747838" y="5421313"/>
          <a:ext cx="43354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1" name="Equation" r:id="rId18" imgW="2031840" imgH="241200" progId="Equation.DSMT4">
                  <p:embed/>
                </p:oleObj>
              </mc:Choice>
              <mc:Fallback>
                <p:oleObj name="Equation" r:id="rId18" imgW="2031840" imgH="2412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EF3A67D3-E311-4C49-885D-9CD4D640F4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5421313"/>
                        <a:ext cx="43354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309EE2-B1F1-4C05-A82F-1B59A142851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915EDCE-E4DC-4E5F-B2B9-D1B31A0BD76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BB42060-E75D-450A-AB31-A9054298133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AE0EF58-FB28-4E42-955D-F7D680F3B64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76775457-029A-44A6-9A38-7C8D34007C8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69C7F6D-FA79-4401-BC23-2660C32436C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38385682"/>
      </p:ext>
    </p:extLst>
  </p:cSld>
  <p:clrMapOvr>
    <a:masterClrMapping/>
  </p:clrMapOvr>
  <p:transition spd="slow">
    <p:plu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C7E03CB-1097-4310-9A99-1B6A6E1C54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of the following are super-resolution?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83559E-A55E-4BB6-B043-8744E52AA9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Reconstruct HR image from an LR image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2B37C-9ED6-4A8C-94FD-52B9D42FF7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Reconstruct HR image from a noisy image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6FF7EF-A98C-44F8-962A-01F3F949F2C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Reconstruct HR image from a blurring image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F9DF76-A2D5-4694-BFE0-120AB249AB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Reconstruct HR image from several LR images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6754EF0-DF04-4E4B-9F49-5563D99701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8235F17-0814-467B-9432-106BFD18AA09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69ED6CD-CEEF-49BE-BA2B-989B2B87D80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B6DFC52-990C-4FB5-8F17-4B9D33FA494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0F087E3-9BE7-4CA3-8F52-F94CF2C4D029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B46151F-CB12-4E97-8640-33A1D2DB626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733C2E7-35F4-44CA-85B3-CE4170A19C2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4403505"/>
      </p:ext>
    </p:extLst>
  </p:cSld>
  <p:clrMapOvr>
    <a:masterClrMapping/>
  </p:clrMapOvr>
  <p:transition spd="slow">
    <p:plu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PSNR</a:t>
            </a:r>
            <a:endParaRPr lang="zh-CN" altLang="en-US" dirty="0"/>
          </a:p>
        </p:txBody>
      </p:sp>
      <p:pic>
        <p:nvPicPr>
          <p:cNvPr id="98306" name="图片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70" y="980830"/>
            <a:ext cx="5132664" cy="252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8307" name="图片 1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17" y="3716637"/>
            <a:ext cx="5235513" cy="257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49"/>
          <p:cNvSpPr txBox="1">
            <a:spLocks noChangeArrowheads="1"/>
          </p:cNvSpPr>
          <p:nvPr/>
        </p:nvSpPr>
        <p:spPr bwMode="auto">
          <a:xfrm>
            <a:off x="683730" y="1772885"/>
            <a:ext cx="1820977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Dictionary size-PSNR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(Training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  <p:sp>
        <p:nvSpPr>
          <p:cNvPr id="7" name="文本框 49"/>
          <p:cNvSpPr txBox="1">
            <a:spLocks noChangeArrowheads="1"/>
          </p:cNvSpPr>
          <p:nvPr/>
        </p:nvSpPr>
        <p:spPr bwMode="auto">
          <a:xfrm>
            <a:off x="671689" y="4605176"/>
            <a:ext cx="1820977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Dictionary size-PSNR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(Random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200629"/>
      </p:ext>
    </p:extLst>
  </p:cSld>
  <p:clrMapOvr>
    <a:masterClrMapping/>
  </p:clrMapOvr>
  <p:transition spd="slow">
    <p:plus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图片 1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80" y="980830"/>
            <a:ext cx="54102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图片 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80" y="3789025"/>
            <a:ext cx="53816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9"/>
          <p:cNvSpPr txBox="1">
            <a:spLocks noChangeArrowheads="1"/>
          </p:cNvSpPr>
          <p:nvPr/>
        </p:nvSpPr>
        <p:spPr bwMode="auto">
          <a:xfrm>
            <a:off x="683730" y="1772885"/>
            <a:ext cx="1820977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Dictionary size-Time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(Training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  <p:sp>
        <p:nvSpPr>
          <p:cNvPr id="7" name="文本框 49"/>
          <p:cNvSpPr txBox="1">
            <a:spLocks noChangeArrowheads="1"/>
          </p:cNvSpPr>
          <p:nvPr/>
        </p:nvSpPr>
        <p:spPr bwMode="auto">
          <a:xfrm>
            <a:off x="671689" y="4605176"/>
            <a:ext cx="1820977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just"/>
            <a:r>
              <a:rPr lang="en-US" altLang="zh-CN" sz="1200" dirty="0">
                <a:latin typeface="Arial Black" panose="020B0A04020102020204" pitchFamily="34" charset="0"/>
                <a:cs typeface="宋体" pitchFamily="2" charset="-122"/>
              </a:rPr>
              <a:t>Dictionary size-Time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(Random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093888"/>
      </p:ext>
    </p:extLst>
  </p:cSld>
  <p:clrMapOvr>
    <a:masterClrMapping/>
  </p:clrMapOvr>
  <p:transition spd="slow">
    <p:plus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354" name="图片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49" y="980831"/>
            <a:ext cx="5427381" cy="259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0355" name="图片 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80" y="3717020"/>
            <a:ext cx="53625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9"/>
          <p:cNvSpPr txBox="1">
            <a:spLocks noChangeArrowheads="1"/>
          </p:cNvSpPr>
          <p:nvPr/>
        </p:nvSpPr>
        <p:spPr bwMode="auto">
          <a:xfrm>
            <a:off x="323705" y="1772885"/>
            <a:ext cx="2181003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Neighborhood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 size-PSNR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(Training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  <p:sp>
        <p:nvSpPr>
          <p:cNvPr id="7" name="文本框 49"/>
          <p:cNvSpPr txBox="1">
            <a:spLocks noChangeArrowheads="1"/>
          </p:cNvSpPr>
          <p:nvPr/>
        </p:nvSpPr>
        <p:spPr bwMode="auto">
          <a:xfrm>
            <a:off x="323705" y="4558675"/>
            <a:ext cx="2181001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Neighborhood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 size-PSNR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  <a:p>
            <a:pPr lvl="0" algn="just"/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</a:t>
            </a:r>
            <a:r>
              <a:rPr lang="en-US" altLang="zh-CN" sz="1200" dirty="0">
                <a:latin typeface="Arial Black" panose="020B0A04020102020204" pitchFamily="34" charset="0"/>
                <a:cs typeface="宋体" pitchFamily="2" charset="-122"/>
              </a:rPr>
              <a:t>Random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103610"/>
      </p:ext>
    </p:extLst>
  </p:cSld>
  <p:clrMapOvr>
    <a:masterClrMapping/>
  </p:clrMapOvr>
  <p:transition spd="slow">
    <p:plu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378" name="图片 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10" y="1052835"/>
            <a:ext cx="5400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图片 1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85" y="3789025"/>
            <a:ext cx="53721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49"/>
          <p:cNvSpPr txBox="1">
            <a:spLocks noChangeArrowheads="1"/>
          </p:cNvSpPr>
          <p:nvPr/>
        </p:nvSpPr>
        <p:spPr bwMode="auto">
          <a:xfrm>
            <a:off x="683730" y="1802695"/>
            <a:ext cx="2181002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Neighborhood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 size-Time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(Training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  <p:sp>
        <p:nvSpPr>
          <p:cNvPr id="7" name="文本框 49"/>
          <p:cNvSpPr txBox="1">
            <a:spLocks noChangeArrowheads="1"/>
          </p:cNvSpPr>
          <p:nvPr/>
        </p:nvSpPr>
        <p:spPr bwMode="auto">
          <a:xfrm>
            <a:off x="648790" y="4365065"/>
            <a:ext cx="2181002" cy="4680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Neighborhood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 size-Time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宋体" pitchFamily="2" charset="-122"/>
              </a:rPr>
              <a:t>(Training dictionary) 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794108"/>
      </p:ext>
    </p:extLst>
  </p:cSld>
  <p:clrMapOvr>
    <a:masterClrMapping/>
  </p:clrMapOvr>
  <p:transition spd="slow">
    <p:plus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60" y="1124840"/>
            <a:ext cx="7028092" cy="381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51349"/>
      </p:ext>
    </p:extLst>
  </p:cSld>
  <p:clrMapOvr>
    <a:masterClrMapping/>
  </p:clrMapOvr>
  <p:transition spd="slow">
    <p:plus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9" y="1124840"/>
            <a:ext cx="87915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528598"/>
      </p:ext>
    </p:extLst>
  </p:cSld>
  <p:clrMapOvr>
    <a:masterClrMapping/>
  </p:clrMapOvr>
  <p:transition spd="slow">
    <p:plu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5" y="908824"/>
            <a:ext cx="8352580" cy="505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282437"/>
      </p:ext>
    </p:extLst>
  </p:cSld>
  <p:clrMapOvr>
    <a:masterClrMapping/>
  </p:clrMapOvr>
  <p:transition spd="slow">
    <p:plu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4" y="980830"/>
            <a:ext cx="8456043" cy="518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633804"/>
      </p:ext>
    </p:extLst>
  </p:cSld>
  <p:clrMapOvr>
    <a:masterClrMapping/>
  </p:clrMapOvr>
  <p:transition spd="slow">
    <p:plus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70B03-4CBD-47A7-A1E2-E5125F88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Prior——Smooth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13FFE4-CF55-4EAC-BE30-A7347F43D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349121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7B875B-E1EA-4D89-9516-69B8BAB78B92}"/>
              </a:ext>
            </a:extLst>
          </p:cNvPr>
          <p:cNvSpPr txBox="1"/>
          <p:nvPr/>
        </p:nvSpPr>
        <p:spPr>
          <a:xfrm>
            <a:off x="4932040" y="2132856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Most of the image parts are smooth.</a:t>
            </a:r>
            <a:endParaRPr lang="zh-CN" altLang="en-US" sz="3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56366"/>
      </p:ext>
    </p:extLst>
  </p:cSld>
  <p:clrMapOvr>
    <a:masterClrMapping/>
  </p:clrMapOvr>
  <p:transition spd="slow">
    <p:plus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FD9604-D894-4636-B41A-B9A34B15A2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of the following is correct?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9E2FB-159A-407E-8EBC-FAD39C98140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Most of the image is smooth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1C2E2B-4E57-4CF1-AB7C-5847E9FBC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Most images contain texture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11AD9-B4A9-4210-B5F1-556C4C3CE08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Images are all smooth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7DA774-9107-4D2D-A28C-EBAA045D3DC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Images are all cartoons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360354-25A9-4D88-BD15-7C38B45CF02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0B2106-35BA-4B6F-99BB-82A5ADEB63B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CA4588A-6C72-4392-AFBF-FBE590832A2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DC0263B-D974-40A5-B5C0-ABD86C6EE57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FF5653D-E732-4AA4-A6A6-EBE775B75652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C8A877C-C7E9-44B6-AD98-9A7FD1ABFB6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6369DC-8B42-4AB1-9128-DE46A9394FD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8054441"/>
      </p:ext>
    </p:extLst>
  </p:cSld>
  <p:clrMapOvr>
    <a:masterClrMapping/>
  </p:clrMapOvr>
  <p:transition spd="slow">
    <p:plu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69620" y="1052736"/>
            <a:ext cx="2897167" cy="2549031"/>
            <a:chOff x="269620" y="1052736"/>
            <a:chExt cx="2897167" cy="2549031"/>
          </a:xfrm>
        </p:grpSpPr>
        <p:pic>
          <p:nvPicPr>
            <p:cNvPr id="28674" name="Picture 2" descr="C:\Users\xujian\Desktop\738b4710b912c8fc343e13e9fe039245d78821c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" t="7096" r="3398" b="7034"/>
            <a:stretch/>
          </p:blipFill>
          <p:spPr bwMode="auto">
            <a:xfrm>
              <a:off x="269620" y="1052736"/>
              <a:ext cx="2897167" cy="20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64205" y="3232435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HDTV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216329" y="1052736"/>
            <a:ext cx="2711948" cy="2538645"/>
            <a:chOff x="3216329" y="1052736"/>
            <a:chExt cx="2711948" cy="2538645"/>
          </a:xfrm>
        </p:grpSpPr>
        <p:pic>
          <p:nvPicPr>
            <p:cNvPr id="28675" name="Picture 3" descr="C:\Users\xujian\Desktop\10464154_505656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329" y="1052736"/>
              <a:ext cx="2711948" cy="20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660532" y="322204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ea typeface="黑体" panose="02010609060101010101" pitchFamily="49" charset="-122"/>
                  <a:cs typeface="Arial" panose="020B0604020202020204" pitchFamily="34" charset="0"/>
                </a:rPr>
                <a:t>Remote Sensing</a:t>
              </a:r>
              <a:endParaRPr lang="zh-CN" altLang="en-US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75777" y="1052736"/>
            <a:ext cx="3024284" cy="2553204"/>
            <a:chOff x="5975777" y="1052736"/>
            <a:chExt cx="3024284" cy="2553204"/>
          </a:xfrm>
        </p:grpSpPr>
        <p:pic>
          <p:nvPicPr>
            <p:cNvPr id="28677" name="Picture 5" descr="C:\Users\xujian\Desktop\96753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5" t="5586"/>
            <a:stretch/>
          </p:blipFill>
          <p:spPr bwMode="auto">
            <a:xfrm>
              <a:off x="5975777" y="1052736"/>
              <a:ext cx="3024284" cy="20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68801" y="3236608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ea typeface="黑体" panose="02010609060101010101" pitchFamily="49" charset="-122"/>
                  <a:cs typeface="Arial" panose="020B0604020202020204" pitchFamily="34" charset="0"/>
                </a:rPr>
                <a:t>Medical Diagnose</a:t>
              </a:r>
              <a:endParaRPr lang="zh-CN" altLang="en-US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3528" y="3813402"/>
            <a:ext cx="3657601" cy="2457320"/>
            <a:chOff x="323528" y="3813402"/>
            <a:chExt cx="3657601" cy="2457320"/>
          </a:xfrm>
        </p:grpSpPr>
        <p:pic>
          <p:nvPicPr>
            <p:cNvPr id="28676" name="Picture 4" descr="C:\Users\xujian\Desktop\u=3927470465,1302026013&amp;fm=21&amp;gp=0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1" r="8239"/>
            <a:stretch/>
          </p:blipFill>
          <p:spPr bwMode="auto">
            <a:xfrm>
              <a:off x="323528" y="3813402"/>
              <a:ext cx="3657601" cy="2076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051463" y="590139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ea typeface="黑体" panose="02010609060101010101" pitchFamily="49" charset="-122"/>
                  <a:cs typeface="Arial" panose="020B0604020202020204" pitchFamily="34" charset="0"/>
                </a:rPr>
                <a:t>Face recognition</a:t>
              </a:r>
              <a:endParaRPr lang="zh-CN" altLang="en-US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7984" y="3812652"/>
            <a:ext cx="4427758" cy="2467320"/>
            <a:chOff x="4427984" y="3812652"/>
            <a:chExt cx="4427758" cy="2467320"/>
          </a:xfrm>
        </p:grpSpPr>
        <p:sp>
          <p:nvSpPr>
            <p:cNvPr id="25" name="TextBox 24"/>
            <p:cNvSpPr txBox="1"/>
            <p:nvPr/>
          </p:nvSpPr>
          <p:spPr>
            <a:xfrm>
              <a:off x="5047233" y="5910640"/>
              <a:ext cx="3110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ea typeface="黑体" panose="02010609060101010101" pitchFamily="49" charset="-122"/>
                  <a:cs typeface="Arial" panose="020B0604020202020204" pitchFamily="34" charset="0"/>
                </a:rPr>
                <a:t>Crime scene investigation</a:t>
              </a:r>
              <a:endParaRPr lang="zh-CN" altLang="en-US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427984" y="3812652"/>
              <a:ext cx="4427758" cy="2077200"/>
              <a:chOff x="4427984" y="3812652"/>
              <a:chExt cx="4427758" cy="20772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27984" y="3812652"/>
                <a:ext cx="4427758" cy="2077200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678" name="Picture 6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99" t="408" r="14113" b="-408"/>
              <a:stretch/>
            </p:blipFill>
            <p:spPr bwMode="auto">
              <a:xfrm>
                <a:off x="4727406" y="3849027"/>
                <a:ext cx="1969831" cy="2021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679" name="Picture 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5575" y="3846991"/>
                <a:ext cx="1152525" cy="2011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矩形 5"/>
              <p:cNvSpPr/>
              <p:nvPr/>
            </p:nvSpPr>
            <p:spPr>
              <a:xfrm>
                <a:off x="6563716" y="4832777"/>
                <a:ext cx="162876" cy="179832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右箭头 7"/>
              <p:cNvSpPr/>
              <p:nvPr/>
            </p:nvSpPr>
            <p:spPr>
              <a:xfrm>
                <a:off x="6804248" y="4859628"/>
                <a:ext cx="432048" cy="152981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84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"/>
    </mc:Choice>
    <mc:Fallback xmlns="">
      <p:transition spd="slow" advTm="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7885A-9AEC-47A6-A225-1CA2788B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Prior——External repetition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16A7BE-26B1-4820-9FF1-1BBE8DB0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349121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0DF76F-2C84-441D-A383-548B6CE7F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3" y="1412775"/>
            <a:ext cx="2619523" cy="36724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3895D2-D143-4919-8AF6-005A90412E57}"/>
              </a:ext>
            </a:extLst>
          </p:cNvPr>
          <p:cNvSpPr/>
          <p:nvPr/>
        </p:nvSpPr>
        <p:spPr>
          <a:xfrm>
            <a:off x="2623142" y="407707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F1DEE0-DD3D-47F9-A04A-44E178C8E9FE}"/>
              </a:ext>
            </a:extLst>
          </p:cNvPr>
          <p:cNvSpPr/>
          <p:nvPr/>
        </p:nvSpPr>
        <p:spPr>
          <a:xfrm>
            <a:off x="6500532" y="1628800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873199"/>
      </p:ext>
    </p:extLst>
  </p:cSld>
  <p:clrMapOvr>
    <a:masterClrMapping/>
  </p:clrMapOvr>
  <p:transition spd="slow">
    <p:plu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5A7A49-B407-43F6-9D3D-4C5847927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external repetition?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0C4AC4-A1FC-4CD0-89A7-ADADECA3A2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Images are similar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CC956-57C7-459A-BD0A-5450AD5A719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 colors are similar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88FB2-2FB4-46C3-9631-D550933D0E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Small image patches in different images are similar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807828-832B-4268-881D-B076BBAD0C7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Images are not similar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3446ECD-E941-48AC-A855-6A2F8FFF98C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D7F439-83D5-409F-9208-FC762F0C175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E635978-5BF1-483E-AC9B-A45BE227C2A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980C14E-851E-4D11-A3D1-FCDB10393B0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57071CB-096C-4850-8F56-AC7F7B3741B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B9C5484-EA23-434B-824D-BBE9968BA904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AF49DDE-3FCD-4D76-9345-7C6D4ECC848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4094612"/>
      </p:ext>
    </p:extLst>
  </p:cSld>
  <p:clrMapOvr>
    <a:masterClrMapping/>
  </p:clrMapOvr>
  <p:transition spd="slow">
    <p:plus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4A668-2264-4868-8502-B811B8DD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Prior——Local similarity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E139E-6F8D-4476-9D39-BEF1DF64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349121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9E7620-2BCA-4197-A615-A75612498221}"/>
              </a:ext>
            </a:extLst>
          </p:cNvPr>
          <p:cNvSpPr/>
          <p:nvPr/>
        </p:nvSpPr>
        <p:spPr>
          <a:xfrm>
            <a:off x="4860032" y="170080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76EA96-2238-4DA1-A294-8B08CA5CFF2E}"/>
              </a:ext>
            </a:extLst>
          </p:cNvPr>
          <p:cNvSpPr/>
          <p:nvPr/>
        </p:nvSpPr>
        <p:spPr>
          <a:xfrm>
            <a:off x="4868024" y="1808820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4F0C2B-974C-4FB6-8B1A-08F18389FEC0}"/>
              </a:ext>
            </a:extLst>
          </p:cNvPr>
          <p:cNvSpPr/>
          <p:nvPr/>
        </p:nvSpPr>
        <p:spPr>
          <a:xfrm>
            <a:off x="4860032" y="160529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349F11-DA07-41DE-8D05-F96A59F76C49}"/>
              </a:ext>
            </a:extLst>
          </p:cNvPr>
          <p:cNvSpPr/>
          <p:nvPr/>
        </p:nvSpPr>
        <p:spPr>
          <a:xfrm>
            <a:off x="4744028" y="171330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C89A49-D179-4257-ACF8-F9F47980DC03}"/>
              </a:ext>
            </a:extLst>
          </p:cNvPr>
          <p:cNvSpPr/>
          <p:nvPr/>
        </p:nvSpPr>
        <p:spPr>
          <a:xfrm>
            <a:off x="4972744" y="171330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26474"/>
      </p:ext>
    </p:extLst>
  </p:cSld>
  <p:clrMapOvr>
    <a:masterClrMapping/>
  </p:clrMapOvr>
  <p:transition spd="slow">
    <p:plus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9FC72C-B811-4124-88BF-2669EEB7E2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local similarity?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EAE896-359C-41A2-BD83-3AFA50B906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 patches are not similar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5E3A6-A046-4062-A31E-B2803506D3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 patches are similar with far away patches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5EFF33-F71A-4E6F-9C08-DCCD6FE207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Image patches are similar with their neighbor patches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BBDBB-0907-4AAF-9705-43CC41461E1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Similar patches are local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E8718A8-6348-409F-BA1E-72E09552C8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40CF7E-0E39-4E9C-ABE3-DF070A86578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2664465-4E5C-460F-A41C-3B26ACFB013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F6670F6-97B5-48AC-9FAF-656E6E9433C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316E45F-EB47-4032-B846-B63F05ED0A9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9117AEF0-6294-4879-B1ED-8A6B557AE67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0D83CD4-7FC3-415F-BF87-22A2BFCE606B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4964693"/>
      </p:ext>
    </p:extLst>
  </p:cSld>
  <p:clrMapOvr>
    <a:masterClrMapping/>
  </p:clrMapOvr>
  <p:transition spd="slow">
    <p:plus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34B55-0A76-4EEC-98D7-D66D7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Prior——Non local similarity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C129D-F9E7-4BE6-A1EA-997C9636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90600"/>
            <a:ext cx="4876800" cy="4876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FB6ECE-D68C-4120-8D1C-E90145B4F105}"/>
              </a:ext>
            </a:extLst>
          </p:cNvPr>
          <p:cNvSpPr/>
          <p:nvPr/>
        </p:nvSpPr>
        <p:spPr>
          <a:xfrm>
            <a:off x="5436096" y="501317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DF8753-8C6B-41C1-8348-898CB90F05E0}"/>
              </a:ext>
            </a:extLst>
          </p:cNvPr>
          <p:cNvSpPr/>
          <p:nvPr/>
        </p:nvSpPr>
        <p:spPr>
          <a:xfrm>
            <a:off x="5656292" y="565137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D796D2-9430-48C2-8472-DC926F1E4AEE}"/>
              </a:ext>
            </a:extLst>
          </p:cNvPr>
          <p:cNvSpPr/>
          <p:nvPr/>
        </p:nvSpPr>
        <p:spPr>
          <a:xfrm>
            <a:off x="5560072" y="5381377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21621"/>
      </p:ext>
    </p:extLst>
  </p:cSld>
  <p:clrMapOvr>
    <a:masterClrMapping/>
  </p:clrMapOvr>
  <p:transition spd="slow">
    <p:plus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A5DE4EC-0E1A-4659-B1A5-1DEEA6D9C6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non-local similarity?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63994A-B259-42F4-96BB-3F0BE97B3A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此处添加选项内容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FDE275-1A0E-414F-BE56-7C8748E0E12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此处添加选项内容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B5D28C-3F07-4E4D-96CE-ED8F3DBB839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此处添加选项内容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233EB6-2A1F-42FB-848A-E78FA13BF5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此处添加选项内容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C9E9EE4-F299-49F9-B369-57FA5481E80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505B16-29AB-4013-B682-09E77C85589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5E85855-E1B4-41FE-A4CD-7D24C7A3D57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207172E-8DCC-4FFE-A71C-D698F7816A5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3892849-568C-4740-91C6-56BDCDFDE65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91B2CB54-9E99-4186-A1FD-A93F33E228A4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696B0B2-D358-4D0B-B2B7-A2BAE6E3347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A61156E-F75F-48DF-BDE7-14F33A84EB5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43361"/>
      </p:ext>
    </p:extLst>
  </p:cSld>
  <p:clrMapOvr>
    <a:masterClrMapping/>
  </p:clrMapOvr>
  <p:transition spd="slow">
    <p:plu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98BCC-5047-4A23-95AC-F6BD0786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7696720" cy="563562"/>
          </a:xfrm>
        </p:spPr>
        <p:txBody>
          <a:bodyPr/>
          <a:lstStyle/>
          <a:p>
            <a:r>
              <a:rPr lang="en-US" altLang="zh-CN" dirty="0"/>
              <a:t>Prior——Pyramid self-similarity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B24218-5E8D-49A6-A099-941BF3B1AF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80" y="980728"/>
            <a:ext cx="5040560" cy="51845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9165758"/>
      </p:ext>
    </p:extLst>
  </p:cSld>
  <p:clrMapOvr>
    <a:masterClrMapping/>
  </p:clrMapOvr>
  <p:transition spd="slow">
    <p:plus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2BBA2-0C2B-40F1-9DC3-ABA3AF26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Self-learning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8520F1-4CCA-4CE3-BE4B-8C95C16D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8" y="1044283"/>
            <a:ext cx="4328917" cy="4769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2F7957-49B6-4ED0-9C68-F456B5A7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88900"/>
            <a:ext cx="4381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6849"/>
      </p:ext>
    </p:extLst>
  </p:cSld>
  <p:clrMapOvr>
    <a:masterClrMapping/>
  </p:clrMapOvr>
  <p:transition spd="slow">
    <p:plus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D446-0994-4E5C-95EE-5687E7EF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Self-learning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91E0-E5C4-4165-96F8-B69642EA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5" y="1891145"/>
            <a:ext cx="8386340" cy="29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955"/>
      </p:ext>
    </p:extLst>
  </p:cSld>
  <p:clrMapOvr>
    <a:masterClrMapping/>
  </p:clrMapOvr>
  <p:transition spd="slow">
    <p:plu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529AD-283B-4ED5-ACA7-F9872D79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Convolutional </a:t>
            </a:r>
            <a:r>
              <a:rPr lang="en-US" altLang="zh-CN" dirty="0" err="1"/>
              <a:t>PCA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B1E8D-F080-430E-8D38-821F33CE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0" y="1124840"/>
            <a:ext cx="6120078" cy="48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35504"/>
      </p:ext>
    </p:extLst>
  </p:cSld>
  <p:clrMapOvr>
    <a:masterClrMapping/>
  </p:clrMapOvr>
  <p:transition spd="slow"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2904A4F-89B5-4058-B02B-F5475960F1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Why we use SR method in real application?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A144D-4B90-4336-95CA-A42125A262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medical diagnosis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4C54A-C0B0-4C84-B834-820F9623D0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Face recognition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73A85C-31F1-4EF6-B413-D62E966EBE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Crime scene investigation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5797E5-41A9-4B47-9050-ED3524ADE8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Remote sensing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B58AFED-066A-45D7-AB97-0689E313777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A846D8-A3AF-43EA-BB3A-35BD99E71C8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7ABA6547-DB52-43A1-A657-0C73E8233A3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5E09EAA-FC13-4705-BD4C-0FCC7E837FC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045BA63-2A66-4C6D-92CF-FD30E51D0BE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196F42B-4AD7-443A-8453-5A58184E641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2AD120F-4F76-4905-BF6A-33FD09D6E49D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331120"/>
      </p:ext>
    </p:extLst>
  </p:cSld>
  <p:clrMapOvr>
    <a:masterClrMapping/>
  </p:clrMapOvr>
  <p:transition spd="slow">
    <p:plus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37DBD-13B8-45F0-A4F7-28FCAF0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Embedding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16B558-EA1B-4767-9167-4F28E46BF923}"/>
              </a:ext>
            </a:extLst>
          </p:cNvPr>
          <p:cNvSpPr/>
          <p:nvPr/>
        </p:nvSpPr>
        <p:spPr>
          <a:xfrm>
            <a:off x="1547664" y="1052736"/>
            <a:ext cx="6997362" cy="1800200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51C152-0D5E-4752-A3EC-D02970FE3616}"/>
              </a:ext>
            </a:extLst>
          </p:cNvPr>
          <p:cNvSpPr txBox="1"/>
          <p:nvPr/>
        </p:nvSpPr>
        <p:spPr>
          <a:xfrm>
            <a:off x="1481335" y="1629670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Collect </a:t>
            </a:r>
          </a:p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Coupled images</a:t>
            </a:r>
            <a:endParaRPr lang="zh-CN" altLang="en-US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9FB94A60-22C0-4E9D-A236-08C581F5F6AD}"/>
              </a:ext>
            </a:extLst>
          </p:cNvPr>
          <p:cNvSpPr/>
          <p:nvPr/>
        </p:nvSpPr>
        <p:spPr>
          <a:xfrm flipH="1">
            <a:off x="827584" y="1052736"/>
            <a:ext cx="712108" cy="1800200"/>
          </a:xfrm>
          <a:prstGeom prst="snip1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5D727B-9406-4E38-916F-53094ECA325A}"/>
              </a:ext>
            </a:extLst>
          </p:cNvPr>
          <p:cNvSpPr txBox="1"/>
          <p:nvPr/>
        </p:nvSpPr>
        <p:spPr>
          <a:xfrm flipH="1">
            <a:off x="611838" y="1784110"/>
            <a:ext cx="121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a typeface="黑体" panose="02010609060101010101" pitchFamily="49" charset="-122"/>
                <a:cs typeface="Arial" panose="020B0604020202020204" pitchFamily="34" charset="0"/>
              </a:rPr>
              <a:t>Train</a:t>
            </a:r>
            <a:endParaRPr lang="zh-CN" altLang="en-US" b="1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C54F61-2BE1-47E6-9892-58A2C0CA7DB5}"/>
              </a:ext>
            </a:extLst>
          </p:cNvPr>
          <p:cNvSpPr/>
          <p:nvPr/>
        </p:nvSpPr>
        <p:spPr>
          <a:xfrm>
            <a:off x="1535108" y="2949022"/>
            <a:ext cx="6997362" cy="273630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单角 21">
            <a:extLst>
              <a:ext uri="{FF2B5EF4-FFF2-40B4-BE49-F238E27FC236}">
                <a16:creationId xmlns:a16="http://schemas.microsoft.com/office/drawing/2014/main" id="{6DAC9B66-C009-41A3-A480-755CD9E4FEC8}"/>
              </a:ext>
            </a:extLst>
          </p:cNvPr>
          <p:cNvSpPr/>
          <p:nvPr/>
        </p:nvSpPr>
        <p:spPr>
          <a:xfrm flipH="1">
            <a:off x="823000" y="2949022"/>
            <a:ext cx="712108" cy="1800200"/>
          </a:xfrm>
          <a:prstGeom prst="snip1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A25475-9413-41B6-8994-7E86A938F51F}"/>
              </a:ext>
            </a:extLst>
          </p:cNvPr>
          <p:cNvSpPr txBox="1"/>
          <p:nvPr/>
        </p:nvSpPr>
        <p:spPr>
          <a:xfrm flipH="1">
            <a:off x="817936" y="3630578"/>
            <a:ext cx="7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Test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9F8CF3F4-3061-43B3-8032-FAF7CAA489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6184" y="3182185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0" name="Image" r:id="rId3" imgW="330120" imgH="317160" progId="Photoshop.Image.13">
                  <p:embed/>
                </p:oleObj>
              </mc:Choice>
              <mc:Fallback>
                <p:oleObj name="Image" r:id="rId3" imgW="330120" imgH="317160" progId="Photoshop.Image.13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9F8CF3F4-3061-43B3-8032-FAF7CAA489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6184" y="3182185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971CF3D-ADBE-4A37-B003-604BC5CFD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0261" y="3189820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1" name="Image" r:id="rId5" imgW="304560" imgH="317160" progId="Photoshop.Image.13">
                  <p:embed/>
                </p:oleObj>
              </mc:Choice>
              <mc:Fallback>
                <p:oleObj name="Image" r:id="rId5" imgW="304560" imgH="317160" progId="Photoshop.Image.13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971CF3D-ADBE-4A37-B003-604BC5CFD5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0261" y="3189820"/>
                        <a:ext cx="304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F6950AD-6C2C-4121-9D13-56A0A13E9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2291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2" name="Image" r:id="rId7" imgW="317160" imgH="317160" progId="Photoshop.Image.13">
                  <p:embed/>
                </p:oleObj>
              </mc:Choice>
              <mc:Fallback>
                <p:oleObj name="Image" r:id="rId7" imgW="317160" imgH="317160" progId="Photoshop.Image.13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F6950AD-6C2C-4121-9D13-56A0A13E9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2291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6F45F36E-555C-4E77-8862-6017D30E72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909" y="318982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3" name="Image" r:id="rId9" imgW="330120" imgH="317160" progId="Photoshop.Image.13">
                  <p:embed/>
                </p:oleObj>
              </mc:Choice>
              <mc:Fallback>
                <p:oleObj name="Image" r:id="rId9" imgW="330120" imgH="317160" progId="Photoshop.Image.13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6F45F36E-555C-4E77-8862-6017D30E72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32909" y="3189820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FB0DCFDB-A95D-47D4-AC4B-E9A8E2BA5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2112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4" name="Image" r:id="rId11" imgW="317160" imgH="317160" progId="Photoshop.Image.13">
                  <p:embed/>
                </p:oleObj>
              </mc:Choice>
              <mc:Fallback>
                <p:oleObj name="Image" r:id="rId11" imgW="317160" imgH="317160" progId="Photoshop.Image.13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FB0DCFDB-A95D-47D4-AC4B-E9A8E2BA5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02112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74322AD-EAFF-4416-9242-747009119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8903" y="318982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5" name="Image" r:id="rId13" imgW="317160" imgH="317160" progId="Photoshop.Image.13">
                  <p:embed/>
                </p:oleObj>
              </mc:Choice>
              <mc:Fallback>
                <p:oleObj name="Image" r:id="rId13" imgW="317160" imgH="317160" progId="Photoshop.Image.13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74322AD-EAFF-4416-9242-747009119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98903" y="3189820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DD4214AC-D5B9-4821-AF2F-DA05AE9D77C3}"/>
              </a:ext>
            </a:extLst>
          </p:cNvPr>
          <p:cNvSpPr txBox="1"/>
          <p:nvPr/>
        </p:nvSpPr>
        <p:spPr>
          <a:xfrm>
            <a:off x="3539002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=5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41B823-6313-413F-A0FC-DAE45F32579A}"/>
              </a:ext>
            </a:extLst>
          </p:cNvPr>
          <p:cNvSpPr txBox="1"/>
          <p:nvPr/>
        </p:nvSpPr>
        <p:spPr>
          <a:xfrm>
            <a:off x="4325914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+3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FAC415-BEB0-4E3B-A9DC-0F6EB88BC628}"/>
              </a:ext>
            </a:extLst>
          </p:cNvPr>
          <p:cNvSpPr txBox="1"/>
          <p:nvPr/>
        </p:nvSpPr>
        <p:spPr>
          <a:xfrm>
            <a:off x="5111497" y="31898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+2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57FE29D-EBF1-45FF-95AD-12C0ADA598D1}"/>
              </a:ext>
            </a:extLst>
          </p:cNvPr>
          <p:cNvSpPr txBox="1"/>
          <p:nvPr/>
        </p:nvSpPr>
        <p:spPr>
          <a:xfrm>
            <a:off x="5885129" y="31898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+0.5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C39551-695C-49BE-AE22-2C2B804B64F5}"/>
              </a:ext>
            </a:extLst>
          </p:cNvPr>
          <p:cNvSpPr txBox="1"/>
          <p:nvPr/>
        </p:nvSpPr>
        <p:spPr>
          <a:xfrm>
            <a:off x="6873321" y="31898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+0.8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D6C3BFE3-D731-4A96-AB97-BCDDFCAEE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6223" y="1162659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6" name="Image" r:id="rId15" imgW="304560" imgH="317160" progId="Photoshop.Image.13">
                  <p:embed/>
                </p:oleObj>
              </mc:Choice>
              <mc:Fallback>
                <p:oleObj name="Image" r:id="rId15" imgW="304560" imgH="317160" progId="Photoshop.Image.13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D6C3BFE3-D731-4A96-AB97-BCDDFCAEE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6223" y="1162659"/>
                        <a:ext cx="304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A1053494-828A-46E7-8F34-52F53BBD5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621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7" name="Image" r:id="rId16" imgW="317160" imgH="317160" progId="Photoshop.Image.13">
                  <p:embed/>
                </p:oleObj>
              </mc:Choice>
              <mc:Fallback>
                <p:oleObj name="Image" r:id="rId16" imgW="317160" imgH="317160" progId="Photoshop.Image.13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A1053494-828A-46E7-8F34-52F53BBD5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3621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A022B560-CB58-4AB0-932F-A1F368149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3719" y="1162659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8" name="Image" r:id="rId17" imgW="330120" imgH="317160" progId="Photoshop.Image.13">
                  <p:embed/>
                </p:oleObj>
              </mc:Choice>
              <mc:Fallback>
                <p:oleObj name="Image" r:id="rId17" imgW="330120" imgH="317160" progId="Photoshop.Image.13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A022B560-CB58-4AB0-932F-A1F368149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93719" y="1162659"/>
                        <a:ext cx="330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A1FF0A6A-7A30-4B83-8595-0EDDFD9C0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6517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9" name="Image" r:id="rId18" imgW="317160" imgH="317160" progId="Photoshop.Image.13">
                  <p:embed/>
                </p:oleObj>
              </mc:Choice>
              <mc:Fallback>
                <p:oleObj name="Image" r:id="rId18" imgW="317160" imgH="317160" progId="Photoshop.Image.13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A1FF0A6A-7A30-4B83-8595-0EDDFD9C0B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6517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BBA6FDD-4BB0-4EE6-AE9B-090F404E90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6614" y="1162659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0" name="Image" r:id="rId19" imgW="317160" imgH="317160" progId="Photoshop.Image.13">
                  <p:embed/>
                </p:oleObj>
              </mc:Choice>
              <mc:Fallback>
                <p:oleObj name="Image" r:id="rId19" imgW="317160" imgH="317160" progId="Photoshop.Image.13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BBBA6FDD-4BB0-4EE6-AE9B-090F404E9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06614" y="1162659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05654E6-2BBE-4C57-B86C-E4AF8BBD86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7773" y="1849816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1" name="Image" r:id="rId20" imgW="901440" imgH="914040" progId="Photoshop.Image.13">
                  <p:embed/>
                </p:oleObj>
              </mc:Choice>
              <mc:Fallback>
                <p:oleObj name="Image" r:id="rId20" imgW="901440" imgH="914040" progId="Photoshop.Image.13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F05654E6-2BBE-4C57-B86C-E4AF8BBD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07773" y="1849816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A7BD44B1-B873-487E-B5BD-9D33A6C3E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4696" y="1857794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2" name="Image" r:id="rId22" imgW="901440" imgH="914040" progId="Photoshop.Image.13">
                  <p:embed/>
                </p:oleObj>
              </mc:Choice>
              <mc:Fallback>
                <p:oleObj name="Image" r:id="rId22" imgW="901440" imgH="914040" progId="Photoshop.Image.13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A7BD44B1-B873-487E-B5BD-9D33A6C3E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54696" y="1857794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F1068AB3-3D7B-4E2C-B3AF-CDDB09039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1619" y="1857794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3" name="Image" r:id="rId24" imgW="901440" imgH="914040" progId="Photoshop.Image.13">
                  <p:embed/>
                </p:oleObj>
              </mc:Choice>
              <mc:Fallback>
                <p:oleObj name="Image" r:id="rId24" imgW="901440" imgH="914040" progId="Photoshop.Image.13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F1068AB3-3D7B-4E2C-B3AF-CDDB09039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401619" y="1857794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D630CB71-1D5F-498D-95E4-0987AECAD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8542" y="185396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4" name="Image" r:id="rId26" imgW="914040" imgH="914040" progId="Photoshop.Image.13">
                  <p:embed/>
                </p:oleObj>
              </mc:Choice>
              <mc:Fallback>
                <p:oleObj name="Image" r:id="rId26" imgW="914040" imgH="914040" progId="Photoshop.Image.13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D630CB71-1D5F-498D-95E4-0987AECAD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448542" y="185396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E4B6A321-3D6C-4E4B-B501-E3BD70A53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164" y="1849816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5" name="Image" r:id="rId28" imgW="914040" imgH="914040" progId="Photoshop.Image.13">
                  <p:embed/>
                </p:oleObj>
              </mc:Choice>
              <mc:Fallback>
                <p:oleObj name="Image" r:id="rId28" imgW="914040" imgH="914040" progId="Photoshop.Image.13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E4B6A321-3D6C-4E4B-B501-E3BD70A53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08164" y="184981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B2B7F6-86FA-4E60-89B3-FF60B534E153}"/>
              </a:ext>
            </a:extLst>
          </p:cNvPr>
          <p:cNvCxnSpPr>
            <a:endCxn id="42" idx="0"/>
          </p:cNvCxnSpPr>
          <p:nvPr/>
        </p:nvCxnSpPr>
        <p:spPr>
          <a:xfrm>
            <a:off x="3758623" y="1480159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CEC1A59-99DC-4999-B5EC-31F859D1430E}"/>
              </a:ext>
            </a:extLst>
          </p:cNvPr>
          <p:cNvCxnSpPr/>
          <p:nvPr/>
        </p:nvCxnSpPr>
        <p:spPr>
          <a:xfrm>
            <a:off x="4784861" y="148813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00B5C5E-E742-49D0-A874-D21DAC3549C4}"/>
              </a:ext>
            </a:extLst>
          </p:cNvPr>
          <p:cNvCxnSpPr/>
          <p:nvPr/>
        </p:nvCxnSpPr>
        <p:spPr>
          <a:xfrm>
            <a:off x="5852469" y="146825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EAB48B4-A82E-4AF3-ACC8-9CF3B43750D7}"/>
              </a:ext>
            </a:extLst>
          </p:cNvPr>
          <p:cNvCxnSpPr/>
          <p:nvPr/>
        </p:nvCxnSpPr>
        <p:spPr>
          <a:xfrm>
            <a:off x="6905742" y="1488137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8F8C9B5-E8D4-4CD9-A481-8D4A28030CFA}"/>
              </a:ext>
            </a:extLst>
          </p:cNvPr>
          <p:cNvCxnSpPr/>
          <p:nvPr/>
        </p:nvCxnSpPr>
        <p:spPr>
          <a:xfrm>
            <a:off x="7964787" y="1480159"/>
            <a:ext cx="0" cy="36965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2A61DE8-1D26-41A9-8252-53E5DFCDECD8}"/>
              </a:ext>
            </a:extLst>
          </p:cNvPr>
          <p:cNvSpPr txBox="1"/>
          <p:nvPr/>
        </p:nvSpPr>
        <p:spPr>
          <a:xfrm>
            <a:off x="1724991" y="307160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Find similar</a:t>
            </a:r>
          </a:p>
          <a:p>
            <a:pPr algn="ctr"/>
            <a:r>
              <a:rPr lang="en-US" altLang="zh-CN" dirty="0">
                <a:ea typeface="黑体" panose="02010609060101010101" pitchFamily="49" charset="-122"/>
                <a:cs typeface="Arial" panose="020B0604020202020204" pitchFamily="34" charset="0"/>
              </a:rPr>
              <a:t> patches</a:t>
            </a:r>
            <a:endParaRPr lang="zh-CN" altLang="en-US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FF224CB0-D95B-4DBD-854D-BD032F33FF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7352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6" name="Image" r:id="rId30" imgW="901440" imgH="914040" progId="Photoshop.Image.13">
                  <p:embed/>
                </p:oleObj>
              </mc:Choice>
              <mc:Fallback>
                <p:oleObj name="Image" r:id="rId30" imgW="901440" imgH="914040" progId="Photoshop.Image.13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FF224CB0-D95B-4DBD-854D-BD032F33F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027352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92284447-B28E-4A8B-BD11-51C07FAA2C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6275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7" name="Image" r:id="rId31" imgW="901440" imgH="914040" progId="Photoshop.Image.13">
                  <p:embed/>
                </p:oleObj>
              </mc:Choice>
              <mc:Fallback>
                <p:oleObj name="Image" r:id="rId31" imgW="901440" imgH="914040" progId="Photoshop.Image.13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92284447-B28E-4A8B-BD11-51C07FAA2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136275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65ABBC91-FFF4-4BA6-9FBC-D3C7AC605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5198" y="4369242"/>
          <a:ext cx="90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8" name="Image" r:id="rId32" imgW="901440" imgH="914040" progId="Photoshop.Image.13">
                  <p:embed/>
                </p:oleObj>
              </mc:Choice>
              <mc:Fallback>
                <p:oleObj name="Image" r:id="rId32" imgW="901440" imgH="914040" progId="Photoshop.Image.13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65ABBC91-FFF4-4BA6-9FBC-D3C7AC605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245198" y="4369242"/>
                        <a:ext cx="901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5A756CB6-C1A5-404D-B7B7-AEDE7FB52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121" y="436924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9" name="Image" r:id="rId33" imgW="914040" imgH="914040" progId="Photoshop.Image.13">
                  <p:embed/>
                </p:oleObj>
              </mc:Choice>
              <mc:Fallback>
                <p:oleObj name="Image" r:id="rId33" imgW="914040" imgH="914040" progId="Photoshop.Image.13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5A756CB6-C1A5-404D-B7B7-AEDE7FB52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54121" y="436924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4BB98291-C69C-4C1E-AB0A-F635B04AD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5743" y="4369242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90" name="Image" r:id="rId34" imgW="914040" imgH="914040" progId="Photoshop.Image.13">
                  <p:embed/>
                </p:oleObj>
              </mc:Choice>
              <mc:Fallback>
                <p:oleObj name="Image" r:id="rId34" imgW="914040" imgH="914040" progId="Photoshop.Image.13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4BB98291-C69C-4C1E-AB0A-F635B04AD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475743" y="436924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F523006C-6CB1-4914-BB35-A0F4DEECD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3814" y="4369242"/>
          <a:ext cx="927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91" name="Image" r:id="rId35" imgW="926640" imgH="914040" progId="Photoshop.Image.13">
                  <p:embed/>
                </p:oleObj>
              </mc:Choice>
              <mc:Fallback>
                <p:oleObj name="Image" r:id="rId35" imgW="926640" imgH="914040" progId="Photoshop.Image.13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F523006C-6CB1-4914-BB35-A0F4DEECD0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633814" y="4369242"/>
                        <a:ext cx="9271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>
            <a:extLst>
              <a:ext uri="{FF2B5EF4-FFF2-40B4-BE49-F238E27FC236}">
                <a16:creationId xmlns:a16="http://schemas.microsoft.com/office/drawing/2014/main" id="{95738C1E-D08A-4ACD-B3E4-8C9B5A982AA4}"/>
              </a:ext>
            </a:extLst>
          </p:cNvPr>
          <p:cNvSpPr txBox="1"/>
          <p:nvPr/>
        </p:nvSpPr>
        <p:spPr>
          <a:xfrm>
            <a:off x="3281424" y="3833894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04E1C42-9F25-4290-A066-07A9E9AB0265}"/>
              </a:ext>
            </a:extLst>
          </p:cNvPr>
          <p:cNvSpPr txBox="1"/>
          <p:nvPr/>
        </p:nvSpPr>
        <p:spPr>
          <a:xfrm>
            <a:off x="4438449" y="3815244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8A0A376-470F-4ADC-A9BE-F2E27EEFDDD2}"/>
              </a:ext>
            </a:extLst>
          </p:cNvPr>
          <p:cNvSpPr txBox="1"/>
          <p:nvPr/>
        </p:nvSpPr>
        <p:spPr>
          <a:xfrm>
            <a:off x="5513915" y="3849122"/>
            <a:ext cx="338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</a:p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28685A7-A281-4FE0-990D-BF7B52EF6AF8}"/>
              </a:ext>
            </a:extLst>
          </p:cNvPr>
          <p:cNvSpPr txBox="1"/>
          <p:nvPr/>
        </p:nvSpPr>
        <p:spPr>
          <a:xfrm>
            <a:off x="6554862" y="3849122"/>
            <a:ext cx="5052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0.5</a:t>
            </a:r>
          </a:p>
          <a:p>
            <a:pPr algn="ctr"/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B78BD5-4E34-44EC-B021-4C960FBFA044}"/>
              </a:ext>
            </a:extLst>
          </p:cNvPr>
          <p:cNvSpPr txBox="1"/>
          <p:nvPr/>
        </p:nvSpPr>
        <p:spPr>
          <a:xfrm>
            <a:off x="7650597" y="3858935"/>
            <a:ext cx="505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0.8</a:t>
            </a:r>
          </a:p>
          <a:p>
            <a:pPr algn="ctr"/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endParaRPr lang="zh-CN" altLang="en-US" sz="1200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04B5EF7-668E-4269-83ED-FBFC77B99D92}"/>
              </a:ext>
            </a:extLst>
          </p:cNvPr>
          <p:cNvSpPr txBox="1"/>
          <p:nvPr/>
        </p:nvSpPr>
        <p:spPr>
          <a:xfrm>
            <a:off x="3872590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88E371F-2B54-4747-9733-02663849F810}"/>
              </a:ext>
            </a:extLst>
          </p:cNvPr>
          <p:cNvSpPr txBox="1"/>
          <p:nvPr/>
        </p:nvSpPr>
        <p:spPr>
          <a:xfrm>
            <a:off x="4972494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4C2EB3-1FA7-450F-A6B8-BD50D55B00AE}"/>
              </a:ext>
            </a:extLst>
          </p:cNvPr>
          <p:cNvSpPr txBox="1"/>
          <p:nvPr/>
        </p:nvSpPr>
        <p:spPr>
          <a:xfrm>
            <a:off x="6090436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CC4783B-6EB5-4A62-A7BA-23341D9DD6DA}"/>
              </a:ext>
            </a:extLst>
          </p:cNvPr>
          <p:cNvSpPr txBox="1"/>
          <p:nvPr/>
        </p:nvSpPr>
        <p:spPr>
          <a:xfrm>
            <a:off x="7233225" y="46628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sz="1200" b="1" dirty="0"/>
          </a:p>
        </p:txBody>
      </p:sp>
      <p:sp>
        <p:nvSpPr>
          <p:cNvPr id="69" name="箭头: 左 68">
            <a:extLst>
              <a:ext uri="{FF2B5EF4-FFF2-40B4-BE49-F238E27FC236}">
                <a16:creationId xmlns:a16="http://schemas.microsoft.com/office/drawing/2014/main" id="{D4E8440A-86BA-4AFD-9D85-D16A08158742}"/>
              </a:ext>
            </a:extLst>
          </p:cNvPr>
          <p:cNvSpPr/>
          <p:nvPr/>
        </p:nvSpPr>
        <p:spPr>
          <a:xfrm>
            <a:off x="2616682" y="4723585"/>
            <a:ext cx="354902" cy="2057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F995364-9CF9-4A2E-BA03-AD1FAF4E849E}"/>
              </a:ext>
            </a:extLst>
          </p:cNvPr>
          <p:cNvSpPr txBox="1"/>
          <p:nvPr/>
        </p:nvSpPr>
        <p:spPr>
          <a:xfrm>
            <a:off x="1563302" y="525446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Reconstruct HR image</a:t>
            </a:r>
            <a:endParaRPr lang="zh-CN" altLang="en-US" sz="2000" dirty="0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96D4E7-8CF5-4A5C-93F4-D33EC38423C4}"/>
              </a:ext>
            </a:extLst>
          </p:cNvPr>
          <p:cNvSpPr/>
          <p:nvPr/>
        </p:nvSpPr>
        <p:spPr>
          <a:xfrm>
            <a:off x="467715" y="6237195"/>
            <a:ext cx="8676285" cy="6208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07896259-BD33-4AB0-A2E8-34187AC4F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441" y="5720079"/>
          <a:ext cx="2671473" cy="105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92" name="Equation" r:id="rId37" imgW="1447560" imgH="571320" progId="Equation.DSMT4">
                  <p:embed/>
                </p:oleObj>
              </mc:Choice>
              <mc:Fallback>
                <p:oleObj name="Equation" r:id="rId37" imgW="1447560" imgH="571320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07896259-BD33-4AB0-A2E8-34187AC4F4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441" y="5720079"/>
                        <a:ext cx="2671473" cy="1051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F895EBBC-75AD-42D5-A815-0F1E2E086D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6084" y="5872679"/>
          <a:ext cx="25146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93" name="Equation" r:id="rId39" imgW="1028520" imgH="393480" progId="Equation.DSMT4">
                  <p:embed/>
                </p:oleObj>
              </mc:Choice>
              <mc:Fallback>
                <p:oleObj name="Equation" r:id="rId39" imgW="1028520" imgH="393480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F895EBBC-75AD-42D5-A815-0F1E2E086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216084" y="5872679"/>
                        <a:ext cx="2514600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576087"/>
      </p:ext>
    </p:extLst>
  </p:cSld>
  <p:clrMapOvr>
    <a:masterClrMapping/>
  </p:clrMapOvr>
  <p:transition spd="slow">
    <p:plus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B361-590A-41CB-9F9A-2D383398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Oscillation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4AD2A-1AE0-49FC-9D58-A8164CB2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0" y="980830"/>
            <a:ext cx="3989013" cy="56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753"/>
      </p:ext>
    </p:extLst>
  </p:cSld>
  <p:clrMapOvr>
    <a:masterClrMapping/>
  </p:clrMapOvr>
  <p:transition spd="slow">
    <p:plus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F003E-339F-4EBD-A829-1C3FC25F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 direction Propagation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4C4EEE-2A1D-46D2-97C1-1927FE8C3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36"/>
          <a:stretch/>
        </p:blipFill>
        <p:spPr>
          <a:xfrm>
            <a:off x="1273521" y="1700880"/>
            <a:ext cx="6672516" cy="34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50771"/>
      </p:ext>
    </p:extLst>
  </p:cSld>
  <p:clrMapOvr>
    <a:masterClrMapping/>
  </p:clrMapOvr>
  <p:transition spd="slow">
    <p:plus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A843F-DE39-45A3-A813-C494C9AF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合成</a:t>
            </a:r>
            <a:r>
              <a:rPr lang="en-US" altLang="zh-CN" dirty="0"/>
              <a:t>HR</a:t>
            </a:r>
            <a:r>
              <a:rPr lang="zh-CN" altLang="en-US" dirty="0"/>
              <a:t>图像块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6BFB84-AB47-4D92-8DAD-4EB55D059CD0}"/>
              </a:ext>
            </a:extLst>
          </p:cNvPr>
          <p:cNvSpPr/>
          <p:nvPr/>
        </p:nvSpPr>
        <p:spPr>
          <a:xfrm>
            <a:off x="2051825" y="1412860"/>
            <a:ext cx="1728120" cy="1224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F3C44B-AEE2-4FE8-A1FA-8287ECA40E42}"/>
              </a:ext>
            </a:extLst>
          </p:cNvPr>
          <p:cNvSpPr/>
          <p:nvPr/>
        </p:nvSpPr>
        <p:spPr>
          <a:xfrm>
            <a:off x="3491925" y="1433017"/>
            <a:ext cx="1728120" cy="1224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9FBAB-30BA-4FE1-9E36-AF745C958B23}"/>
              </a:ext>
            </a:extLst>
          </p:cNvPr>
          <p:cNvSpPr/>
          <p:nvPr/>
        </p:nvSpPr>
        <p:spPr>
          <a:xfrm>
            <a:off x="2051825" y="2348925"/>
            <a:ext cx="1728120" cy="1224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532E7F-144E-4119-850F-3BF68CAFBA7B}"/>
              </a:ext>
            </a:extLst>
          </p:cNvPr>
          <p:cNvSpPr/>
          <p:nvPr/>
        </p:nvSpPr>
        <p:spPr>
          <a:xfrm>
            <a:off x="3491925" y="2348925"/>
            <a:ext cx="1728120" cy="12240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461683"/>
      </p:ext>
    </p:extLst>
  </p:cSld>
  <p:clrMapOvr>
    <a:masterClrMapping/>
  </p:clrMapOvr>
  <p:transition spd="slow">
    <p:plu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0912C-63BF-4967-B68B-5F126250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back-projection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8F9036-6999-426F-AC94-ADF5DB26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1052835"/>
            <a:ext cx="7530100" cy="1080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DCF413-5BDE-4197-8420-89F6BDDB4796}"/>
              </a:ext>
            </a:extLst>
          </p:cNvPr>
          <p:cNvSpPr/>
          <p:nvPr/>
        </p:nvSpPr>
        <p:spPr>
          <a:xfrm>
            <a:off x="547688" y="2248687"/>
            <a:ext cx="1800126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LR image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A0E4B3-79D1-4904-8D5F-EA80DC088CC1}"/>
              </a:ext>
            </a:extLst>
          </p:cNvPr>
          <p:cNvSpPr/>
          <p:nvPr/>
        </p:nvSpPr>
        <p:spPr>
          <a:xfrm>
            <a:off x="2995549" y="4084576"/>
            <a:ext cx="2067355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reconstructed image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19D4BD-9D8D-40A0-B7A9-8F35216EA687}"/>
              </a:ext>
            </a:extLst>
          </p:cNvPr>
          <p:cNvSpPr/>
          <p:nvPr/>
        </p:nvSpPr>
        <p:spPr>
          <a:xfrm>
            <a:off x="547688" y="4090062"/>
            <a:ext cx="2139360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Down sampled image(LR)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2331B7-6732-4F11-88C1-D37EB1575FFE}"/>
              </a:ext>
            </a:extLst>
          </p:cNvPr>
          <p:cNvSpPr/>
          <p:nvPr/>
        </p:nvSpPr>
        <p:spPr>
          <a:xfrm>
            <a:off x="2995549" y="3108743"/>
            <a:ext cx="2139360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Different map (LR)</a:t>
            </a:r>
            <a:endParaRPr lang="zh-CN" altLang="en-US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AAC58A5C-5DB6-4F89-9D5B-F12FC527B6BA}"/>
              </a:ext>
            </a:extLst>
          </p:cNvPr>
          <p:cNvSpPr/>
          <p:nvPr/>
        </p:nvSpPr>
        <p:spPr>
          <a:xfrm>
            <a:off x="1331774" y="2919453"/>
            <a:ext cx="144010" cy="2974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1AC9283-8C4D-45A9-805C-F9898C003EBB}"/>
              </a:ext>
            </a:extLst>
          </p:cNvPr>
          <p:cNvSpPr/>
          <p:nvPr/>
        </p:nvSpPr>
        <p:spPr>
          <a:xfrm flipV="1">
            <a:off x="1313772" y="3630397"/>
            <a:ext cx="144000" cy="43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79E1520-E5B4-4A28-8AAE-B4805849FFF9}"/>
              </a:ext>
            </a:extLst>
          </p:cNvPr>
          <p:cNvSpPr/>
          <p:nvPr/>
        </p:nvSpPr>
        <p:spPr>
          <a:xfrm>
            <a:off x="1223766" y="3242080"/>
            <a:ext cx="360025" cy="36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-</a:t>
            </a:r>
            <a:endParaRPr lang="zh-CN" altLang="en-US" sz="2800" b="1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7F2CBB2-B927-456A-87DF-92B41A67F44F}"/>
              </a:ext>
            </a:extLst>
          </p:cNvPr>
          <p:cNvSpPr/>
          <p:nvPr/>
        </p:nvSpPr>
        <p:spPr>
          <a:xfrm flipH="1">
            <a:off x="2687048" y="4375995"/>
            <a:ext cx="308501" cy="134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301361B8-3733-453B-B248-44B40D6D0797}"/>
              </a:ext>
            </a:extLst>
          </p:cNvPr>
          <p:cNvSpPr/>
          <p:nvPr/>
        </p:nvSpPr>
        <p:spPr>
          <a:xfrm>
            <a:off x="1583791" y="3364128"/>
            <a:ext cx="1387047" cy="134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D07EFE6-2839-48EA-A6A9-A98FEC1BC525}"/>
              </a:ext>
            </a:extLst>
          </p:cNvPr>
          <p:cNvSpPr/>
          <p:nvPr/>
        </p:nvSpPr>
        <p:spPr>
          <a:xfrm>
            <a:off x="5134909" y="3364128"/>
            <a:ext cx="589171" cy="134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9A88E1-68AA-4EC1-B14B-A4B352F423E5}"/>
              </a:ext>
            </a:extLst>
          </p:cNvPr>
          <p:cNvSpPr/>
          <p:nvPr/>
        </p:nvSpPr>
        <p:spPr>
          <a:xfrm>
            <a:off x="5724080" y="3123984"/>
            <a:ext cx="2139360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Different map (HR)</a:t>
            </a:r>
            <a:endParaRPr lang="zh-CN" altLang="en-US" dirty="0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526B6B79-6448-4F74-903A-E2D0C40A7C74}"/>
              </a:ext>
            </a:extLst>
          </p:cNvPr>
          <p:cNvSpPr/>
          <p:nvPr/>
        </p:nvSpPr>
        <p:spPr>
          <a:xfrm>
            <a:off x="6698652" y="3774743"/>
            <a:ext cx="144000" cy="43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C68FC2B-326A-44CC-A42A-F2E5772077BB}"/>
              </a:ext>
            </a:extLst>
          </p:cNvPr>
          <p:cNvSpPr/>
          <p:nvPr/>
        </p:nvSpPr>
        <p:spPr>
          <a:xfrm>
            <a:off x="5042119" y="4350466"/>
            <a:ext cx="1546021" cy="133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967DC6-ADC3-49BA-A069-0674C1960073}"/>
              </a:ext>
            </a:extLst>
          </p:cNvPr>
          <p:cNvSpPr/>
          <p:nvPr/>
        </p:nvSpPr>
        <p:spPr>
          <a:xfrm>
            <a:off x="5729347" y="5070630"/>
            <a:ext cx="2736190" cy="6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Update reconstructed image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C752150-9C31-47C9-9649-48131475FDC7}"/>
              </a:ext>
            </a:extLst>
          </p:cNvPr>
          <p:cNvSpPr/>
          <p:nvPr/>
        </p:nvSpPr>
        <p:spPr>
          <a:xfrm>
            <a:off x="6588140" y="4218838"/>
            <a:ext cx="360025" cy="36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DCFCB042-8DBE-466B-9782-EA00DA6595FE}"/>
              </a:ext>
            </a:extLst>
          </p:cNvPr>
          <p:cNvSpPr/>
          <p:nvPr/>
        </p:nvSpPr>
        <p:spPr>
          <a:xfrm>
            <a:off x="6698652" y="4609060"/>
            <a:ext cx="144000" cy="43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B07A1EDE-C58C-4DF4-87DE-4CF4DCFD3393}"/>
              </a:ext>
            </a:extLst>
          </p:cNvPr>
          <p:cNvCxnSpPr>
            <a:stCxn id="25" idx="1"/>
            <a:endCxn id="6" idx="2"/>
          </p:cNvCxnSpPr>
          <p:nvPr/>
        </p:nvCxnSpPr>
        <p:spPr>
          <a:xfrm rot="10800000">
            <a:off x="4029227" y="4730164"/>
            <a:ext cx="1700120" cy="66326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14151"/>
      </p:ext>
    </p:extLst>
  </p:cSld>
  <p:clrMapOvr>
    <a:masterClrMapping/>
  </p:clrMapOvr>
  <p:transition spd="slow">
    <p:plu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CD717-93A8-4AF6-B4B4-25A5E5D2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F7F9F4-7CB9-460F-A155-3D0DD4F6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5" y="1052835"/>
            <a:ext cx="8748290" cy="5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1209"/>
      </p:ext>
    </p:extLst>
  </p:cSld>
  <p:clrMapOvr>
    <a:masterClrMapping/>
  </p:clrMapOvr>
  <p:transition spd="slow">
    <p:plu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A916D-0C0C-4B79-A72D-684FF33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14A66-3BA2-4AB1-9A6B-C7717448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523"/>
            <a:ext cx="9144000" cy="39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1685"/>
      </p:ext>
    </p:extLst>
  </p:cSld>
  <p:clrMapOvr>
    <a:masterClrMapping/>
  </p:clrMapOvr>
  <p:transition spd="slow">
    <p:plus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5F4FE-82F5-4EBB-ACF0-9A5C64FC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7D446-C233-4E80-8E12-795269EE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6"/>
            <a:ext cx="8229600" cy="480544"/>
          </a:xfrm>
        </p:spPr>
        <p:txBody>
          <a:bodyPr/>
          <a:lstStyle/>
          <a:p>
            <a:r>
              <a:rPr lang="en-US" altLang="zh-CN" dirty="0"/>
              <a:t>Differences between traditional and CNN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99BF3F-E1E1-4C09-8D6C-19396C946ECF}"/>
              </a:ext>
            </a:extLst>
          </p:cNvPr>
          <p:cNvGrpSpPr/>
          <p:nvPr/>
        </p:nvGrpSpPr>
        <p:grpSpPr>
          <a:xfrm>
            <a:off x="827741" y="1556869"/>
            <a:ext cx="7056490" cy="1538000"/>
            <a:chOff x="618463" y="4842784"/>
            <a:chExt cx="7686679" cy="1659804"/>
          </a:xfrm>
        </p:grpSpPr>
        <p:pic>
          <p:nvPicPr>
            <p:cNvPr id="5" name="图片 4" descr="E:\科研\科研论文投稿\中频信息\作图\框图\high_sample.png">
              <a:extLst>
                <a:ext uri="{FF2B5EF4-FFF2-40B4-BE49-F238E27FC236}">
                  <a16:creationId xmlns:a16="http://schemas.microsoft.com/office/drawing/2014/main" id="{1C8BD8BA-0535-4C4F-859F-5D9FCBC7BFB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742" y="4842784"/>
              <a:ext cx="1958400" cy="131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科研\科研论文投稿\中频信息\作图\框图\mid_sample.png">
              <a:extLst>
                <a:ext uri="{FF2B5EF4-FFF2-40B4-BE49-F238E27FC236}">
                  <a16:creationId xmlns:a16="http://schemas.microsoft.com/office/drawing/2014/main" id="{5E5381F8-EE3F-40B1-B392-767FF0A257A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63" y="4842784"/>
              <a:ext cx="1958017" cy="131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6F396227-8B4B-47E5-8479-5B0C3F153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409" y="6196314"/>
              <a:ext cx="185483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Unify feature space</a:t>
              </a:r>
              <a:endParaRPr lang="zh-CN" sz="1200" b="1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  <p:sp>
          <p:nvSpPr>
            <p:cNvPr id="8" name="右箭头 41">
              <a:extLst>
                <a:ext uri="{FF2B5EF4-FFF2-40B4-BE49-F238E27FC236}">
                  <a16:creationId xmlns:a16="http://schemas.microsoft.com/office/drawing/2014/main" id="{FF5AB9B7-32AB-4BD5-A183-97CA9AECDAE0}"/>
                </a:ext>
              </a:extLst>
            </p:cNvPr>
            <p:cNvSpPr/>
            <p:nvPr/>
          </p:nvSpPr>
          <p:spPr>
            <a:xfrm>
              <a:off x="2596228" y="5406528"/>
              <a:ext cx="967659" cy="1960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8B4DFE6B-6C8C-4C52-BDD8-73D49510C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1124" y="6151427"/>
              <a:ext cx="1725581" cy="323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HR training image</a:t>
              </a:r>
              <a:endParaRPr lang="zh-CN" sz="1200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  <p:sp>
          <p:nvSpPr>
            <p:cNvPr id="10" name="文本框 2">
              <a:extLst>
                <a:ext uri="{FF2B5EF4-FFF2-40B4-BE49-F238E27FC236}">
                  <a16:creationId xmlns:a16="http://schemas.microsoft.com/office/drawing/2014/main" id="{78A70656-93CF-455A-9215-EA77878A3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26" y="6179373"/>
              <a:ext cx="1801377" cy="323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200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LR training images</a:t>
              </a:r>
              <a:endParaRPr lang="zh-CN" sz="1200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6CD2F47-1F41-49C0-AEA8-61D8C031D45E}"/>
                </a:ext>
              </a:extLst>
            </p:cNvPr>
            <p:cNvGrpSpPr/>
            <p:nvPr/>
          </p:nvGrpSpPr>
          <p:grpSpPr>
            <a:xfrm>
              <a:off x="3563888" y="4899409"/>
              <a:ext cx="1854831" cy="1095377"/>
              <a:chOff x="0" y="0"/>
              <a:chExt cx="1390650" cy="771525"/>
            </a:xfrm>
          </p:grpSpPr>
          <p:sp>
            <p:nvSpPr>
              <p:cNvPr id="13" name="圆角矩形 46">
                <a:extLst>
                  <a:ext uri="{FF2B5EF4-FFF2-40B4-BE49-F238E27FC236}">
                    <a16:creationId xmlns:a16="http://schemas.microsoft.com/office/drawing/2014/main" id="{ADF5C4FA-A032-4180-A0E3-9E02D905DDA9}"/>
                  </a:ext>
                </a:extLst>
              </p:cNvPr>
              <p:cNvSpPr/>
              <p:nvPr/>
            </p:nvSpPr>
            <p:spPr>
              <a:xfrm>
                <a:off x="0" y="0"/>
                <a:ext cx="1390650" cy="77152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7A313E4-DB02-4270-8B66-5642FF8CC8D5}"/>
                  </a:ext>
                </a:extLst>
              </p:cNvPr>
              <p:cNvSpPr/>
              <p:nvPr/>
            </p:nvSpPr>
            <p:spPr>
              <a:xfrm>
                <a:off x="447675" y="1143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9DEBAE5-2496-439B-BC19-0DCC2C97566F}"/>
                  </a:ext>
                </a:extLst>
              </p:cNvPr>
              <p:cNvSpPr/>
              <p:nvPr/>
            </p:nvSpPr>
            <p:spPr>
              <a:xfrm>
                <a:off x="333375" y="54292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35F84E7-36BB-4CA7-B0BC-98D2D8C8FB52}"/>
                  </a:ext>
                </a:extLst>
              </p:cNvPr>
              <p:cNvSpPr/>
              <p:nvPr/>
            </p:nvSpPr>
            <p:spPr>
              <a:xfrm>
                <a:off x="1143000" y="1905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ECF684B-3C90-47DC-9670-A211D01E4799}"/>
                  </a:ext>
                </a:extLst>
              </p:cNvPr>
              <p:cNvSpPr/>
              <p:nvPr/>
            </p:nvSpPr>
            <p:spPr>
              <a:xfrm>
                <a:off x="742950" y="1809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9A8A73E-FB4B-4ADB-A6ED-9343BF84264C}"/>
                  </a:ext>
                </a:extLst>
              </p:cNvPr>
              <p:cNvSpPr/>
              <p:nvPr/>
            </p:nvSpPr>
            <p:spPr>
              <a:xfrm>
                <a:off x="476250" y="35242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80B4426-C41D-49FC-AF17-27A5786FFFE4}"/>
                  </a:ext>
                </a:extLst>
              </p:cNvPr>
              <p:cNvSpPr/>
              <p:nvPr/>
            </p:nvSpPr>
            <p:spPr>
              <a:xfrm>
                <a:off x="952500" y="3810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420C550-EE73-4B28-A2A5-701C8A458C9C}"/>
                  </a:ext>
                </a:extLst>
              </p:cNvPr>
              <p:cNvSpPr/>
              <p:nvPr/>
            </p:nvSpPr>
            <p:spPr>
              <a:xfrm>
                <a:off x="733425" y="5238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32903F1-E2A3-4D67-B578-DAF2554F1D37}"/>
                  </a:ext>
                </a:extLst>
              </p:cNvPr>
              <p:cNvSpPr/>
              <p:nvPr/>
            </p:nvSpPr>
            <p:spPr>
              <a:xfrm>
                <a:off x="180975" y="228600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6F6C012-7D20-49F1-91DC-48AE1321B15E}"/>
                  </a:ext>
                </a:extLst>
              </p:cNvPr>
              <p:cNvSpPr/>
              <p:nvPr/>
            </p:nvSpPr>
            <p:spPr>
              <a:xfrm>
                <a:off x="1162050" y="523875"/>
                <a:ext cx="104775" cy="12382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右箭头 56">
              <a:extLst>
                <a:ext uri="{FF2B5EF4-FFF2-40B4-BE49-F238E27FC236}">
                  <a16:creationId xmlns:a16="http://schemas.microsoft.com/office/drawing/2014/main" id="{E29739A0-9F9E-4536-B8B2-E353ED591E06}"/>
                </a:ext>
              </a:extLst>
            </p:cNvPr>
            <p:cNvSpPr/>
            <p:nvPr/>
          </p:nvSpPr>
          <p:spPr>
            <a:xfrm flipH="1">
              <a:off x="5418719" y="5413706"/>
              <a:ext cx="928023" cy="2024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D317525-D469-4FEB-B880-E290BA317E9A}"/>
              </a:ext>
            </a:extLst>
          </p:cNvPr>
          <p:cNvSpPr txBox="1">
            <a:spLocks/>
          </p:cNvSpPr>
          <p:nvPr/>
        </p:nvSpPr>
        <p:spPr bwMode="auto">
          <a:xfrm>
            <a:off x="489569" y="3161933"/>
            <a:ext cx="8229600" cy="10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kern="0" dirty="0"/>
              <a:t>Work on image patches</a:t>
            </a:r>
          </a:p>
          <a:p>
            <a:r>
              <a:rPr lang="en-US" altLang="zh-CN" kern="0" dirty="0"/>
              <a:t>Transform to unify feature space</a:t>
            </a:r>
          </a:p>
          <a:p>
            <a:endParaRPr lang="en-US" altLang="zh-CN" kern="0" dirty="0"/>
          </a:p>
          <a:p>
            <a:endParaRPr lang="zh-CN" altLang="en-US" kern="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21BDA3-09A1-4EA8-8251-8FC04A28E5A0}"/>
              </a:ext>
            </a:extLst>
          </p:cNvPr>
          <p:cNvGrpSpPr/>
          <p:nvPr/>
        </p:nvGrpSpPr>
        <p:grpSpPr>
          <a:xfrm>
            <a:off x="614609" y="4102172"/>
            <a:ext cx="1567059" cy="1961774"/>
            <a:chOff x="1271023" y="2748059"/>
            <a:chExt cx="1920945" cy="2556529"/>
          </a:xfrm>
        </p:grpSpPr>
        <p:pic>
          <p:nvPicPr>
            <p:cNvPr id="25" name="Picture 2" descr="E:\科研\科研论文投稿\色彩切分\拼图\interpolation\big\nearest_n.pngbig.png">
              <a:extLst>
                <a:ext uri="{FF2B5EF4-FFF2-40B4-BE49-F238E27FC236}">
                  <a16:creationId xmlns:a16="http://schemas.microsoft.com/office/drawing/2014/main" id="{6991E3A3-C913-45B0-BE25-E3A411BBA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1" y="2748059"/>
              <a:ext cx="1860327" cy="1860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A569707A-2722-4E6F-A20A-560FA53D6B1C}"/>
                </a:ext>
              </a:extLst>
            </p:cNvPr>
            <p:cNvSpPr txBox="1"/>
            <p:nvPr/>
          </p:nvSpPr>
          <p:spPr>
            <a:xfrm>
              <a:off x="1271023" y="4783176"/>
              <a:ext cx="1499693" cy="521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LR image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108CC4B-4CB5-4BCB-B2C0-3A799F338426}"/>
              </a:ext>
            </a:extLst>
          </p:cNvPr>
          <p:cNvGrpSpPr/>
          <p:nvPr/>
        </p:nvGrpSpPr>
        <p:grpSpPr>
          <a:xfrm>
            <a:off x="5874943" y="3878534"/>
            <a:ext cx="1826168" cy="2301157"/>
            <a:chOff x="5004048" y="2748059"/>
            <a:chExt cx="2520280" cy="3177927"/>
          </a:xfrm>
        </p:grpSpPr>
        <p:pic>
          <p:nvPicPr>
            <p:cNvPr id="28" name="Picture 3" descr="E:\科研\科研论文投稿\色彩切分\拼图\interpolation\big\Lena.pngbig.png">
              <a:extLst>
                <a:ext uri="{FF2B5EF4-FFF2-40B4-BE49-F238E27FC236}">
                  <a16:creationId xmlns:a16="http://schemas.microsoft.com/office/drawing/2014/main" id="{5CAC07C3-37A4-41F7-8D3E-473C396C0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2748059"/>
              <a:ext cx="2520280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5D17C59E-7E11-476E-95D9-505DD28A6093}"/>
                </a:ext>
              </a:extLst>
            </p:cNvPr>
            <p:cNvSpPr txBox="1"/>
            <p:nvPr/>
          </p:nvSpPr>
          <p:spPr>
            <a:xfrm>
              <a:off x="5397604" y="5404574"/>
              <a:ext cx="1499693" cy="521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HR image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201D178D-A24C-4F97-AAAB-AFED3A66A6D6}"/>
              </a:ext>
            </a:extLst>
          </p:cNvPr>
          <p:cNvSpPr/>
          <p:nvPr/>
        </p:nvSpPr>
        <p:spPr>
          <a:xfrm>
            <a:off x="3155480" y="4349421"/>
            <a:ext cx="1727313" cy="1014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Neural Network</a:t>
            </a:r>
            <a:endParaRPr lang="zh-CN" altLang="en-US" dirty="0"/>
          </a:p>
        </p:txBody>
      </p:sp>
      <p:sp>
        <p:nvSpPr>
          <p:cNvPr id="32" name="右箭头 41">
            <a:extLst>
              <a:ext uri="{FF2B5EF4-FFF2-40B4-BE49-F238E27FC236}">
                <a16:creationId xmlns:a16="http://schemas.microsoft.com/office/drawing/2014/main" id="{250D47CD-FDB2-4DB2-B716-DE5D290863B5}"/>
              </a:ext>
            </a:extLst>
          </p:cNvPr>
          <p:cNvSpPr/>
          <p:nvPr/>
        </p:nvSpPr>
        <p:spPr>
          <a:xfrm>
            <a:off x="2224411" y="4784906"/>
            <a:ext cx="888326" cy="18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3" name="右箭头 41">
            <a:extLst>
              <a:ext uri="{FF2B5EF4-FFF2-40B4-BE49-F238E27FC236}">
                <a16:creationId xmlns:a16="http://schemas.microsoft.com/office/drawing/2014/main" id="{4C7C0DAF-C307-490E-A32A-2523E21A4493}"/>
              </a:ext>
            </a:extLst>
          </p:cNvPr>
          <p:cNvSpPr/>
          <p:nvPr/>
        </p:nvSpPr>
        <p:spPr>
          <a:xfrm>
            <a:off x="4934705" y="4725092"/>
            <a:ext cx="888326" cy="18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8942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002B1-6EA1-49A8-B35E-27C91A4C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ACA96-52B9-43AA-A03D-182E3D6B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33035"/>
            <a:ext cx="8229600" cy="2031540"/>
          </a:xfrm>
        </p:spPr>
        <p:txBody>
          <a:bodyPr/>
          <a:lstStyle/>
          <a:p>
            <a:r>
              <a:rPr lang="en-US" altLang="zh-CN" dirty="0"/>
              <a:t>Your task is to know the content of the flow chart.</a:t>
            </a:r>
          </a:p>
          <a:p>
            <a:r>
              <a:rPr lang="en-US" altLang="zh-CN" dirty="0"/>
              <a:t>You should know every block, every operation, every symbol.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32890-CD32-4D2E-99C5-C57CFAAC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" y="1052835"/>
            <a:ext cx="9144000" cy="25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2463"/>
      </p:ext>
    </p:extLst>
  </p:cSld>
  <p:clrMapOvr>
    <a:masterClrMapping/>
  </p:clrMapOvr>
  <p:transition spd="slow">
    <p:plus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9F15E-AF0D-479E-A1DA-09D88F3D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CD50D-5859-4ABE-8B72-9D30D2D9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三层神经网络：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神经网络的基本模型：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3B4DBD-1881-4598-8EF9-8AF0118B2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1" y="1051748"/>
            <a:ext cx="3357098" cy="2160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86402-C3C5-4F26-BBE3-1F88A0B2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27" y="3714158"/>
            <a:ext cx="3220781" cy="1917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C71455-D2CE-48FE-B7AD-CE25BBC76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36" y="3646104"/>
            <a:ext cx="3357099" cy="19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3120"/>
      </p:ext>
    </p:extLst>
  </p:cSld>
  <p:clrMapOvr>
    <a:masterClrMapping/>
  </p:clrMapOvr>
  <p:transition spd="slow">
    <p:plu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E1368-2C1B-4D32-A70C-28D080CE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idea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EF7910-5968-477A-9DE1-A66724A1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16" y="1484784"/>
            <a:ext cx="249882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C6E7BF-4C65-46B7-BBB5-3658CF461259}"/>
              </a:ext>
            </a:extLst>
          </p:cNvPr>
          <p:cNvSpPr txBox="1"/>
          <p:nvPr/>
        </p:nvSpPr>
        <p:spPr>
          <a:xfrm>
            <a:off x="985572" y="4424772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Degrade image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8FC65-1493-4F87-B3B4-B89EFAAFDDAB}"/>
              </a:ext>
            </a:extLst>
          </p:cNvPr>
          <p:cNvSpPr txBox="1"/>
          <p:nvPr/>
        </p:nvSpPr>
        <p:spPr>
          <a:xfrm>
            <a:off x="6128304" y="4437112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Clear image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A30BB12-EFAC-4BA3-98A3-3F7B4E70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9" y="1509802"/>
            <a:ext cx="2482243" cy="278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EEFAA78-E0B6-4330-977D-99CC5E86786E}"/>
              </a:ext>
            </a:extLst>
          </p:cNvPr>
          <p:cNvSpPr/>
          <p:nvPr/>
        </p:nvSpPr>
        <p:spPr>
          <a:xfrm>
            <a:off x="3558754" y="2420888"/>
            <a:ext cx="1440160" cy="12241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relationship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箭头: 左 10">
            <a:extLst>
              <a:ext uri="{FF2B5EF4-FFF2-40B4-BE49-F238E27FC236}">
                <a16:creationId xmlns:a16="http://schemas.microsoft.com/office/drawing/2014/main" id="{21D4D6E2-8A56-4264-A377-514BC740B0F1}"/>
              </a:ext>
            </a:extLst>
          </p:cNvPr>
          <p:cNvSpPr/>
          <p:nvPr/>
        </p:nvSpPr>
        <p:spPr>
          <a:xfrm>
            <a:off x="3075302" y="2852936"/>
            <a:ext cx="483452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5297B14E-DCA9-417E-B491-A147C84FDE08}"/>
              </a:ext>
            </a:extLst>
          </p:cNvPr>
          <p:cNvSpPr/>
          <p:nvPr/>
        </p:nvSpPr>
        <p:spPr>
          <a:xfrm flipH="1">
            <a:off x="4998914" y="2861320"/>
            <a:ext cx="483452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577576"/>
      </p:ext>
    </p:extLst>
  </p:cSld>
  <p:clrMapOvr>
    <a:masterClrMapping/>
  </p:clrMapOvr>
  <p:transition spd="slow">
    <p:plus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AA0FD-DEB0-4E9C-ABB5-2F54057B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43E40-40F4-4C2C-9B9B-24D8E5819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0" y="930045"/>
            <a:ext cx="8521782" cy="2498955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5702771-DAB2-42E9-8DF6-4F7C39D1F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70968"/>
              </p:ext>
            </p:extLst>
          </p:nvPr>
        </p:nvGraphicFramePr>
        <p:xfrm>
          <a:off x="2564697" y="3514932"/>
          <a:ext cx="4315073" cy="778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" name="Equation" r:id="rId4" imgW="1549080" imgH="279360" progId="Equation.DSMT4">
                  <p:embed/>
                </p:oleObj>
              </mc:Choice>
              <mc:Fallback>
                <p:oleObj name="Equation" r:id="rId4" imgW="1549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4697" y="3514932"/>
                        <a:ext cx="4315073" cy="778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71BB0B9-C7BA-4EB0-A207-814A647C7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953638"/>
              </p:ext>
            </p:extLst>
          </p:nvPr>
        </p:nvGraphicFramePr>
        <p:xfrm>
          <a:off x="3063505" y="4701357"/>
          <a:ext cx="3816265" cy="122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" name="Equation" r:id="rId6" imgW="1422360" imgH="457200" progId="Equation.DSMT4">
                  <p:embed/>
                </p:oleObj>
              </mc:Choice>
              <mc:Fallback>
                <p:oleObj name="Equation" r:id="rId6" imgW="1422360" imgH="4572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5702771-DAB2-42E9-8DF6-4F7C39D1F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3505" y="4701357"/>
                        <a:ext cx="3816265" cy="1226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34BC049-E6AB-4DE3-A830-112091352F78}"/>
              </a:ext>
            </a:extLst>
          </p:cNvPr>
          <p:cNvSpPr txBox="1"/>
          <p:nvPr/>
        </p:nvSpPr>
        <p:spPr>
          <a:xfrm>
            <a:off x="827740" y="3646073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ReLU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E32D9B-1C53-4667-AB1A-B35996ACD088}"/>
              </a:ext>
            </a:extLst>
          </p:cNvPr>
          <p:cNvSpPr txBox="1"/>
          <p:nvPr/>
        </p:nvSpPr>
        <p:spPr>
          <a:xfrm>
            <a:off x="886977" y="5104984"/>
            <a:ext cx="2017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Leaky </a:t>
            </a:r>
            <a:r>
              <a:rPr lang="en-US" altLang="zh-CN" sz="2400" dirty="0" err="1"/>
              <a:t>ReLU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4357848"/>
      </p:ext>
    </p:extLst>
  </p:cSld>
  <p:clrMapOvr>
    <a:masterClrMapping/>
  </p:clrMapOvr>
  <p:transition spd="slow">
    <p:plus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C3146-ADF9-4D5C-A58A-DAD29ABB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319088"/>
            <a:ext cx="7408547" cy="563562"/>
          </a:xfrm>
        </p:spPr>
        <p:txBody>
          <a:bodyPr/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206B5-1571-4295-BED7-80AAC0FF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Conv:</a:t>
            </a:r>
            <a:r>
              <a:rPr lang="zh-CN" altLang="en-US" dirty="0"/>
              <a:t> 卷积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56B6A8-089E-4C34-9D7E-CC8A5302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70" y="1772885"/>
            <a:ext cx="5328370" cy="37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40376"/>
      </p:ext>
    </p:extLst>
  </p:cSld>
  <p:clrMapOvr>
    <a:masterClrMapping/>
  </p:clrMapOvr>
  <p:transition spd="slow">
    <p:plus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7F5B6-8F14-4D82-B5FF-122A6B5E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Meaning of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88259-85EA-46AE-BA12-C05355CB1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768565"/>
          </a:xfrm>
        </p:spPr>
        <p:txBody>
          <a:bodyPr/>
          <a:lstStyle/>
          <a:p>
            <a:r>
              <a:rPr lang="en-US" altLang="zh-CN" dirty="0" err="1"/>
              <a:t>nn</a:t>
            </a:r>
            <a:r>
              <a:rPr lang="en-US" altLang="zh-CN" dirty="0"/>
              <a:t> = </a:t>
            </a:r>
            <a:r>
              <a:rPr lang="en-US" altLang="zh-CN" dirty="0" err="1"/>
              <a:t>Conv2d</a:t>
            </a:r>
            <a:r>
              <a:rPr lang="en-US" altLang="zh-CN" dirty="0"/>
              <a:t>(n, 4, (3, 3), (1, 1), act=None, padding=‘VALID', </a:t>
            </a:r>
            <a:r>
              <a:rPr lang="en-US" altLang="zh-CN" dirty="0" err="1"/>
              <a:t>W_init</a:t>
            </a:r>
            <a:r>
              <a:rPr lang="en-US" altLang="zh-CN" dirty="0"/>
              <a:t>=</a:t>
            </a:r>
            <a:r>
              <a:rPr lang="en-US" altLang="zh-CN" dirty="0" err="1"/>
              <a:t>w_init,b_init</a:t>
            </a:r>
            <a:r>
              <a:rPr lang="en-US" altLang="zh-CN" dirty="0"/>
              <a:t>=</a:t>
            </a:r>
            <a:r>
              <a:rPr lang="en-US" altLang="zh-CN" dirty="0" err="1"/>
              <a:t>b_init</a:t>
            </a:r>
            <a:r>
              <a:rPr lang="en-US" altLang="zh-CN" dirty="0"/>
              <a:t>, name='</a:t>
            </a:r>
            <a:r>
              <a:rPr lang="en-US" altLang="zh-CN" dirty="0" err="1"/>
              <a:t>n64s1</a:t>
            </a:r>
            <a:r>
              <a:rPr lang="en-US" altLang="zh-CN" dirty="0"/>
              <a:t>/</a:t>
            </a:r>
            <a:r>
              <a:rPr lang="en-US" altLang="zh-CN" dirty="0" err="1"/>
              <a:t>c1</a:t>
            </a:r>
            <a:r>
              <a:rPr lang="en-US" altLang="zh-CN" dirty="0"/>
              <a:t>/%s' %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614CB4-4A26-4E16-AAD7-3F767BF47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2" y="2038565"/>
            <a:ext cx="7110335" cy="39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5510"/>
      </p:ext>
    </p:extLst>
  </p:cSld>
  <p:clrMapOvr>
    <a:masterClrMapping/>
  </p:clrMapOvr>
  <p:transition spd="slow">
    <p:plus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63B47-A5CE-4477-976E-3E13F752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Group convolution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80A40E-1D92-4EB3-B94A-203DFB03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87" y="2697453"/>
            <a:ext cx="6264435" cy="33385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A312B7-5711-4EC9-BE0E-411E310C62C3}"/>
              </a:ext>
            </a:extLst>
          </p:cNvPr>
          <p:cNvSpPr txBox="1"/>
          <p:nvPr/>
        </p:nvSpPr>
        <p:spPr>
          <a:xfrm>
            <a:off x="547688" y="1041182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 dimension:</a:t>
            </a:r>
            <a:endParaRPr lang="zh-CN" altLang="en-US" sz="24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69942EE-039A-4676-9B4C-9FF13AF02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26471"/>
              </p:ext>
            </p:extLst>
          </p:nvPr>
        </p:nvGraphicFramePr>
        <p:xfrm>
          <a:off x="2903921" y="1039068"/>
          <a:ext cx="1699200" cy="46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" name="Equation" r:id="rId4" imgW="647640" imgH="177480" progId="Equation.DSMT4">
                  <p:embed/>
                </p:oleObj>
              </mc:Choice>
              <mc:Fallback>
                <p:oleObj name="Equation" r:id="rId4" imgW="6476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3921" y="1039068"/>
                        <a:ext cx="1699200" cy="46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017DAA8-65B0-47E1-86F7-6278F74B492D}"/>
              </a:ext>
            </a:extLst>
          </p:cNvPr>
          <p:cNvSpPr txBox="1"/>
          <p:nvPr/>
        </p:nvSpPr>
        <p:spPr>
          <a:xfrm>
            <a:off x="547688" y="154360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Kernel Number:</a:t>
            </a:r>
            <a:endParaRPr lang="zh-CN" altLang="en-US" sz="20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5D7E8E9-6755-4717-BECA-B171B519C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94925"/>
              </p:ext>
            </p:extLst>
          </p:nvPr>
        </p:nvGraphicFramePr>
        <p:xfrm>
          <a:off x="2451582" y="1471566"/>
          <a:ext cx="56515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9" name="Equation" r:id="rId6" imgW="177480" imgH="177480" progId="Equation.DSMT4">
                  <p:embed/>
                </p:oleObj>
              </mc:Choice>
              <mc:Fallback>
                <p:oleObj name="Equation" r:id="rId6" imgW="177480" imgH="177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69942EE-039A-4676-9B4C-9FF13AF028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1582" y="1471566"/>
                        <a:ext cx="565150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6531B64-7571-461F-A4EF-D0526CB4F738}"/>
              </a:ext>
            </a:extLst>
          </p:cNvPr>
          <p:cNvSpPr txBox="1"/>
          <p:nvPr/>
        </p:nvSpPr>
        <p:spPr>
          <a:xfrm>
            <a:off x="4638521" y="1058869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Kernel dimension:</a:t>
            </a:r>
            <a:endParaRPr lang="zh-CN" altLang="en-US" sz="240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4450B4D-C3A4-4CD8-B9F6-294C971BF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15746"/>
              </p:ext>
            </p:extLst>
          </p:nvPr>
        </p:nvGraphicFramePr>
        <p:xfrm>
          <a:off x="7405688" y="1073150"/>
          <a:ext cx="1466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0" name="Equation" r:id="rId8" imgW="558720" imgH="177480" progId="Equation.DSMT4">
                  <p:embed/>
                </p:oleObj>
              </mc:Choice>
              <mc:Fallback>
                <p:oleObj name="Equation" r:id="rId8" imgW="558720" imgH="177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69942EE-039A-4676-9B4C-9FF13AF028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05688" y="1073150"/>
                        <a:ext cx="14668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389753"/>
      </p:ext>
    </p:extLst>
  </p:cSld>
  <p:clrMapOvr>
    <a:masterClrMapping/>
  </p:clrMapOvr>
  <p:transition spd="slow">
    <p:plus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ADA81-D9CC-43AA-977E-7857EBB4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Depthwise</a:t>
            </a:r>
            <a:r>
              <a:rPr lang="en-US" altLang="zh-CN" dirty="0"/>
              <a:t> Convolution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EDB7B-E7A2-474B-9737-224A4F1D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63563"/>
          </a:xfrm>
        </p:spPr>
        <p:txBody>
          <a:bodyPr/>
          <a:lstStyle/>
          <a:p>
            <a:r>
              <a:rPr lang="zh-CN" altLang="en-US" dirty="0"/>
              <a:t>当分组数量等于输入</a:t>
            </a:r>
            <a:r>
              <a:rPr lang="en-US" altLang="zh-CN" dirty="0"/>
              <a:t>map</a:t>
            </a:r>
            <a:r>
              <a:rPr lang="zh-CN" altLang="en-US" dirty="0"/>
              <a:t>数量，输出</a:t>
            </a:r>
            <a:r>
              <a:rPr lang="en-US" altLang="zh-CN" dirty="0"/>
              <a:t>map</a:t>
            </a:r>
            <a:r>
              <a:rPr lang="zh-CN" altLang="en-US" dirty="0"/>
              <a:t>数量也等于输入</a:t>
            </a:r>
            <a:r>
              <a:rPr lang="en-US" altLang="zh-CN" dirty="0"/>
              <a:t>map</a:t>
            </a:r>
            <a:r>
              <a:rPr lang="zh-CN" altLang="en-US" dirty="0"/>
              <a:t>数量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73DBF7-933E-4EE6-8DB3-27C87E714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99" y="1639888"/>
            <a:ext cx="6486202" cy="46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4290"/>
      </p:ext>
    </p:extLst>
  </p:cSld>
  <p:clrMapOvr>
    <a:masterClrMapping/>
  </p:clrMapOvr>
  <p:transition spd="slow">
    <p:plus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2EF8F-A378-4C5B-88CA-F1F6752A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</a:t>
            </a:r>
            <a:r>
              <a:rPr lang="en-US" altLang="zh-CN" dirty="0" err="1"/>
              <a:t>Depthwise</a:t>
            </a:r>
            <a:r>
              <a:rPr lang="en-US" altLang="zh-CN" dirty="0"/>
              <a:t> Convolution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BCEF-221E-455B-918E-82A8C76A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6326"/>
            <a:ext cx="8229600" cy="563562"/>
          </a:xfrm>
        </p:spPr>
        <p:txBody>
          <a:bodyPr/>
          <a:lstStyle/>
          <a:p>
            <a:r>
              <a:rPr lang="zh-CN" altLang="en-US" dirty="0"/>
              <a:t>卷积核的尺寸与输入</a:t>
            </a:r>
            <a:r>
              <a:rPr lang="en-US" altLang="zh-CN" dirty="0"/>
              <a:t>map</a:t>
            </a:r>
            <a:r>
              <a:rPr lang="zh-CN" altLang="en-US" dirty="0"/>
              <a:t>的尺寸相同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C95682-9C4C-465B-824E-C4955960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93" y="1635799"/>
            <a:ext cx="7588047" cy="44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29521"/>
      </p:ext>
    </p:extLst>
  </p:cSld>
  <p:clrMapOvr>
    <a:masterClrMapping/>
  </p:clrMapOvr>
  <p:transition spd="slow">
    <p:plus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D3F5-6650-4187-B89C-F3D44348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Channel shuffle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4E021-5BA4-43ED-BFC2-EE5FEC988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5" b="36561"/>
          <a:stretch/>
        </p:blipFill>
        <p:spPr>
          <a:xfrm>
            <a:off x="2339845" y="1688402"/>
            <a:ext cx="4921932" cy="44040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F03324-1055-4252-8BCC-10820AD82CB9}"/>
              </a:ext>
            </a:extLst>
          </p:cNvPr>
          <p:cNvSpPr txBox="1"/>
          <p:nvPr/>
        </p:nvSpPr>
        <p:spPr>
          <a:xfrm>
            <a:off x="971750" y="1139995"/>
            <a:ext cx="6014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把分组卷积之后的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Channels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重新分组</a:t>
            </a:r>
          </a:p>
        </p:txBody>
      </p:sp>
    </p:spTree>
    <p:extLst>
      <p:ext uri="{BB962C8B-B14F-4D97-AF65-F5344CB8AC3E}">
        <p14:creationId xmlns:p14="http://schemas.microsoft.com/office/powerpoint/2010/main" val="2469778442"/>
      </p:ext>
    </p:extLst>
  </p:cSld>
  <p:clrMapOvr>
    <a:masterClrMapping/>
  </p:clrMapOvr>
  <p:transition spd="slow">
    <p:plus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E66AA-84FE-466F-A4DB-E4009837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A1037-C366-4C59-886B-77F8C4408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r>
              <a:rPr lang="zh-CN" altLang="en-US" dirty="0"/>
              <a:t>：</a:t>
            </a:r>
            <a:r>
              <a:rPr lang="zh-CN" altLang="en-US"/>
              <a:t>批标准化把所有的分布变成标准分布</a:t>
            </a:r>
            <a:endParaRPr lang="en-US" altLang="zh-CN" dirty="0"/>
          </a:p>
          <a:p>
            <a:r>
              <a:rPr lang="zh-CN" altLang="en-US" dirty="0"/>
              <a:t>为了避免由于第一层参数的改变导致的第二层分布也发生改变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计算均值</a:t>
            </a:r>
            <a:r>
              <a:rPr lang="en-US" altLang="zh-CN" dirty="0"/>
              <a:t> </a:t>
            </a:r>
            <a:r>
              <a:rPr lang="zh-CN" altLang="en-US" dirty="0"/>
              <a:t>                                   计算方差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/>
              <a:t>x</a:t>
            </a:r>
            <a:r>
              <a:rPr lang="zh-CN" altLang="en-US" dirty="0"/>
              <a:t>归一化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把它的范围转到合适范围内，相当于恒等变换</a:t>
            </a:r>
            <a:endParaRPr lang="en-US" altLang="zh-CN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29E371C-8798-465F-B005-F228BA53ED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4484" y="2183258"/>
          <a:ext cx="2024991" cy="983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0" name="Equation" r:id="rId3" imgW="888840" imgH="431640" progId="Equation.DSMT4">
                  <p:embed/>
                </p:oleObj>
              </mc:Choice>
              <mc:Fallback>
                <p:oleObj name="Equation" r:id="rId3" imgW="888840" imgH="431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29E371C-8798-465F-B005-F228BA53E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484" y="2183258"/>
                        <a:ext cx="2024991" cy="983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48DFCF-A362-406D-B56A-44B523F22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182575"/>
          <a:ext cx="31242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1" name="Equation" r:id="rId5" imgW="1371600" imgH="431640" progId="Equation.DSMT4">
                  <p:embed/>
                </p:oleObj>
              </mc:Choice>
              <mc:Fallback>
                <p:oleObj name="Equation" r:id="rId5" imgW="137160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148DFCF-A362-406D-B56A-44B523F226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2600" y="2182575"/>
                        <a:ext cx="3124200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801E437-9ED2-4C84-BA0E-6C587F1B5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7775" y="3429000"/>
          <a:ext cx="20542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2" name="Equation" r:id="rId7" imgW="901440" imgH="469800" progId="Equation.DSMT4">
                  <p:embed/>
                </p:oleObj>
              </mc:Choice>
              <mc:Fallback>
                <p:oleObj name="Equation" r:id="rId7" imgW="901440" imgH="469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801E437-9ED2-4C84-BA0E-6C587F1B5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7775" y="3429000"/>
                        <a:ext cx="2054225" cy="10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241903F-AEB4-43A8-8F72-A6B7C74A8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7179" y="5448964"/>
          <a:ext cx="18796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3" name="Equation" r:id="rId9" imgW="825480" imgH="228600" progId="Equation.DSMT4">
                  <p:embed/>
                </p:oleObj>
              </mc:Choice>
              <mc:Fallback>
                <p:oleObj name="Equation" r:id="rId9" imgW="825480" imgH="228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241903F-AEB4-43A8-8F72-A6B7C74A8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57179" y="5448964"/>
                        <a:ext cx="1879600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926951"/>
      </p:ext>
    </p:extLst>
  </p:cSld>
  <p:clrMapOvr>
    <a:masterClrMapping/>
  </p:clrMapOvr>
  <p:transition spd="slow">
    <p:plus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9E766-FC14-4196-A228-45E654A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F8659-A1A6-4103-B542-4D579B872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5" y="1306607"/>
            <a:ext cx="6533848" cy="37827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3FA66F-FDB0-4A53-93B8-CDCB2D6C6258}"/>
              </a:ext>
            </a:extLst>
          </p:cNvPr>
          <p:cNvSpPr txBox="1"/>
          <p:nvPr/>
        </p:nvSpPr>
        <p:spPr>
          <a:xfrm>
            <a:off x="1644028" y="511362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最大值池化</a:t>
            </a:r>
          </a:p>
        </p:txBody>
      </p:sp>
    </p:spTree>
    <p:extLst>
      <p:ext uri="{BB962C8B-B14F-4D97-AF65-F5344CB8AC3E}">
        <p14:creationId xmlns:p14="http://schemas.microsoft.com/office/powerpoint/2010/main" val="903589674"/>
      </p:ext>
    </p:extLst>
  </p:cSld>
  <p:clrMapOvr>
    <a:masterClrMapping/>
  </p:clrMapOvr>
  <p:transition spd="slow">
    <p:plus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3C31B-0035-4ECB-9FF1-2E8C0AE2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Deconvolution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D54E7-93E3-4410-B869-DF32437A5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 sampling: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92F7965-6606-40BC-9745-C7330C58A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890604"/>
              </p:ext>
            </p:extLst>
          </p:nvPr>
        </p:nvGraphicFramePr>
        <p:xfrm>
          <a:off x="2627865" y="1076325"/>
          <a:ext cx="2318543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4" name="Equation" r:id="rId3" imgW="1168200" imgH="711000" progId="Equation.DSMT4">
                  <p:embed/>
                </p:oleObj>
              </mc:Choice>
              <mc:Fallback>
                <p:oleObj name="Equation" r:id="rId3" imgW="11682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865" y="1076325"/>
                        <a:ext cx="2318543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73333EE-3B65-40BB-A1E8-2A3783840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400439"/>
              </p:ext>
            </p:extLst>
          </p:nvPr>
        </p:nvGraphicFramePr>
        <p:xfrm>
          <a:off x="5216525" y="1076325"/>
          <a:ext cx="249396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5" name="Equation" r:id="rId5" imgW="1257120" imgH="711000" progId="Equation.DSMT4">
                  <p:embed/>
                </p:oleObj>
              </mc:Choice>
              <mc:Fallback>
                <p:oleObj name="Equation" r:id="rId5" imgW="1257120" imgH="7110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92F7965-6606-40BC-9745-C7330C58A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6525" y="1076325"/>
                        <a:ext cx="2493963" cy="141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B1A8326-69A8-4142-B90A-2DC7A8B89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04601"/>
              </p:ext>
            </p:extLst>
          </p:nvPr>
        </p:nvGraphicFramePr>
        <p:xfrm>
          <a:off x="1040365" y="2852960"/>
          <a:ext cx="3175000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6" name="Equation" r:id="rId7" imgW="1600200" imgH="1143000" progId="Equation.DSMT4">
                  <p:embed/>
                </p:oleObj>
              </mc:Choice>
              <mc:Fallback>
                <p:oleObj name="Equation" r:id="rId7" imgW="1600200" imgH="11430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92F7965-6606-40BC-9745-C7330C58A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0365" y="2852960"/>
                        <a:ext cx="3175000" cy="226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9A9648C-81C3-4DA9-8BCD-A4DC31D17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135437"/>
              </p:ext>
            </p:extLst>
          </p:nvPr>
        </p:nvGraphicFramePr>
        <p:xfrm>
          <a:off x="4225925" y="2852738"/>
          <a:ext cx="35782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7" name="Equation" r:id="rId9" imgW="1803240" imgH="1143000" progId="Equation.DSMT4">
                  <p:embed/>
                </p:oleObj>
              </mc:Choice>
              <mc:Fallback>
                <p:oleObj name="Equation" r:id="rId9" imgW="1803240" imgH="11430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B1A8326-69A8-4142-B90A-2DC7A8B89B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25925" y="2852738"/>
                        <a:ext cx="35782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800715"/>
      </p:ext>
    </p:extLst>
  </p:cSld>
  <p:clrMapOvr>
    <a:masterClrMapping/>
  </p:clrMapOvr>
  <p:transition spd="slow"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Object of Super Resolution</a:t>
            </a:r>
            <a:endParaRPr lang="zh-CN" altLang="en-US" dirty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2910" y="1459347"/>
            <a:ext cx="3994224" cy="11119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Reconstruct sharp edges, more texture, less artifacts.</a:t>
            </a:r>
            <a:endParaRPr lang="zh-CN" altLang="en-US" dirty="0"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47688" y="1125215"/>
            <a:ext cx="5256212" cy="1655763"/>
            <a:chOff x="703" y="1071"/>
            <a:chExt cx="3764" cy="953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930" y="1162"/>
              <a:ext cx="0" cy="771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703" y="1071"/>
              <a:ext cx="453" cy="136"/>
              <a:chOff x="975" y="1117"/>
              <a:chExt cx="453" cy="227"/>
            </a:xfrm>
          </p:grpSpPr>
          <p:sp>
            <p:nvSpPr>
              <p:cNvPr id="15" name="AutoShape 5"/>
              <p:cNvSpPr>
                <a:spLocks noChangeArrowheads="1"/>
              </p:cNvSpPr>
              <p:nvPr/>
            </p:nvSpPr>
            <p:spPr bwMode="auto">
              <a:xfrm>
                <a:off x="975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AutoShape 6"/>
              <p:cNvSpPr>
                <a:spLocks noChangeArrowheads="1"/>
              </p:cNvSpPr>
              <p:nvPr/>
            </p:nvSpPr>
            <p:spPr bwMode="auto">
              <a:xfrm>
                <a:off x="1111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AutoShape 7"/>
              <p:cNvSpPr>
                <a:spLocks noChangeArrowheads="1"/>
              </p:cNvSpPr>
              <p:nvPr/>
            </p:nvSpPr>
            <p:spPr bwMode="auto">
              <a:xfrm>
                <a:off x="1247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B8D19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8"/>
            <p:cNvGrpSpPr>
              <a:grpSpLocks/>
            </p:cNvGrpSpPr>
            <p:nvPr/>
          </p:nvGrpSpPr>
          <p:grpSpPr bwMode="auto">
            <a:xfrm rot="10800000">
              <a:off x="4014" y="1888"/>
              <a:ext cx="453" cy="136"/>
              <a:chOff x="975" y="1117"/>
              <a:chExt cx="453" cy="227"/>
            </a:xfrm>
          </p:grpSpPr>
          <p:sp>
            <p:nvSpPr>
              <p:cNvPr id="12" name="AutoShape 9"/>
              <p:cNvSpPr>
                <a:spLocks noChangeArrowheads="1"/>
              </p:cNvSpPr>
              <p:nvPr/>
            </p:nvSpPr>
            <p:spPr bwMode="auto">
              <a:xfrm>
                <a:off x="975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AutoShape 10"/>
              <p:cNvSpPr>
                <a:spLocks noChangeArrowheads="1"/>
              </p:cNvSpPr>
              <p:nvPr/>
            </p:nvSpPr>
            <p:spPr bwMode="auto">
              <a:xfrm>
                <a:off x="1111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utoShape 11"/>
              <p:cNvSpPr>
                <a:spLocks noChangeArrowheads="1"/>
              </p:cNvSpPr>
              <p:nvPr/>
            </p:nvSpPr>
            <p:spPr bwMode="auto">
              <a:xfrm>
                <a:off x="1247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B8D19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2018" y="1162"/>
              <a:ext cx="2223" cy="0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4241" y="1162"/>
              <a:ext cx="0" cy="771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930" y="1933"/>
              <a:ext cx="3084" cy="0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 type="oval" w="med" len="med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195388" y="997682"/>
            <a:ext cx="1188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400" b="1" dirty="0">
                <a:solidFill>
                  <a:schemeClr val="accent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Effect</a:t>
            </a:r>
          </a:p>
        </p:txBody>
      </p: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2410064" y="3212985"/>
            <a:ext cx="5902325" cy="2556457"/>
            <a:chOff x="703" y="1071"/>
            <a:chExt cx="3764" cy="1470"/>
          </a:xfrm>
        </p:grpSpPr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954" y="1162"/>
              <a:ext cx="0" cy="130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703" y="1071"/>
              <a:ext cx="453" cy="136"/>
              <a:chOff x="975" y="1117"/>
              <a:chExt cx="453" cy="227"/>
            </a:xfrm>
          </p:grpSpPr>
          <p:sp>
            <p:nvSpPr>
              <p:cNvPr id="31" name="AutoShape 18"/>
              <p:cNvSpPr>
                <a:spLocks noChangeArrowheads="1"/>
              </p:cNvSpPr>
              <p:nvPr/>
            </p:nvSpPr>
            <p:spPr bwMode="auto">
              <a:xfrm>
                <a:off x="975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AutoShape 19"/>
              <p:cNvSpPr>
                <a:spLocks noChangeArrowheads="1"/>
              </p:cNvSpPr>
              <p:nvPr/>
            </p:nvSpPr>
            <p:spPr bwMode="auto">
              <a:xfrm>
                <a:off x="1111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AutoShape 20"/>
              <p:cNvSpPr>
                <a:spLocks noChangeArrowheads="1"/>
              </p:cNvSpPr>
              <p:nvPr/>
            </p:nvSpPr>
            <p:spPr bwMode="auto">
              <a:xfrm>
                <a:off x="1247" y="1117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 rot="10800000">
              <a:off x="4014" y="2387"/>
              <a:ext cx="453" cy="154"/>
              <a:chOff x="975" y="260"/>
              <a:chExt cx="453" cy="251"/>
            </a:xfrm>
          </p:grpSpPr>
          <p:sp>
            <p:nvSpPr>
              <p:cNvPr id="27" name="AutoShape 22"/>
              <p:cNvSpPr>
                <a:spLocks noChangeArrowheads="1"/>
              </p:cNvSpPr>
              <p:nvPr/>
            </p:nvSpPr>
            <p:spPr bwMode="auto">
              <a:xfrm>
                <a:off x="975" y="284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AutoShape 23"/>
              <p:cNvSpPr>
                <a:spLocks noChangeArrowheads="1"/>
              </p:cNvSpPr>
              <p:nvPr/>
            </p:nvSpPr>
            <p:spPr bwMode="auto">
              <a:xfrm>
                <a:off x="1111" y="283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AutoShape 24"/>
              <p:cNvSpPr>
                <a:spLocks noChangeArrowheads="1"/>
              </p:cNvSpPr>
              <p:nvPr/>
            </p:nvSpPr>
            <p:spPr bwMode="auto">
              <a:xfrm>
                <a:off x="1247" y="260"/>
                <a:ext cx="181" cy="227"/>
              </a:xfrm>
              <a:prstGeom prst="moon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2018" y="1162"/>
              <a:ext cx="222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flipH="1">
              <a:off x="4241" y="1162"/>
              <a:ext cx="0" cy="121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975" y="2466"/>
              <a:ext cx="30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oval" w="med" len="med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3133666" y="3573595"/>
            <a:ext cx="4460875" cy="234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Less computational comple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Less s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torage space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Low equipment requirements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Adapt to 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different images and factors</a:t>
            </a:r>
          </a:p>
          <a:p>
            <a:pPr>
              <a:lnSpc>
                <a:spcPct val="150000"/>
              </a:lnSpc>
            </a:pPr>
            <a:endParaRPr lang="zh-CN" altLang="en-US" sz="2000" b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3150572" y="3069539"/>
            <a:ext cx="17094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400" b="1" dirty="0">
                <a:solidFill>
                  <a:schemeClr val="accent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508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"/>
    </mc:Choice>
    <mc:Fallback xmlns="">
      <p:transition spd="slow" advTm="179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B953-619B-4269-8147-9D2E47BA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Flattern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EB1B9-DF4D-4668-A02C-5C42E755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layer that reshapes high-dimension input into a vector.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76FA61E-32B3-4615-99DE-845D011BE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2230"/>
              </p:ext>
            </p:extLst>
          </p:nvPr>
        </p:nvGraphicFramePr>
        <p:xfrm>
          <a:off x="869000" y="3140980"/>
          <a:ext cx="2653670" cy="1615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2" name="Equation" r:id="rId3" imgW="1168200" imgH="711000" progId="Equation.DSMT4">
                  <p:embed/>
                </p:oleObj>
              </mc:Choice>
              <mc:Fallback>
                <p:oleObj name="Equation" r:id="rId3" imgW="1168200" imgH="7110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192F7965-6606-40BC-9745-C7330C58A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9000" y="3140980"/>
                        <a:ext cx="2653670" cy="1615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56461F6-441B-4900-9491-AEF22C4EC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35071"/>
              </p:ext>
            </p:extLst>
          </p:nvPr>
        </p:nvGraphicFramePr>
        <p:xfrm>
          <a:off x="5076035" y="1464901"/>
          <a:ext cx="1872130" cy="473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3" name="Equation" r:id="rId5" imgW="812520" imgH="2057400" progId="Equation.DSMT4">
                  <p:embed/>
                </p:oleObj>
              </mc:Choice>
              <mc:Fallback>
                <p:oleObj name="Equation" r:id="rId5" imgW="812520" imgH="20574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76FA61E-32B3-4615-99DE-845D011BE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35" y="1464901"/>
                        <a:ext cx="1872130" cy="4734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947201"/>
      </p:ext>
    </p:extLst>
  </p:cSld>
  <p:clrMapOvr>
    <a:masterClrMapping/>
  </p:clrMapOvr>
  <p:transition spd="slow">
    <p:plus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F87DC-7430-40AE-B493-CF354FC4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Elementwise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6635B9-A889-4721-A3CB-0F8D511C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按元素乘积 </a:t>
            </a:r>
            <a:endParaRPr lang="en-US" altLang="zh-CN" dirty="0"/>
          </a:p>
          <a:p>
            <a:r>
              <a:rPr lang="zh-CN" altLang="en-US" dirty="0"/>
              <a:t>按元素求和</a:t>
            </a:r>
            <a:endParaRPr lang="en-US" altLang="zh-CN" dirty="0"/>
          </a:p>
          <a:p>
            <a:r>
              <a:rPr lang="zh-CN" altLang="en-US" dirty="0"/>
              <a:t>保存元素大者</a:t>
            </a:r>
          </a:p>
        </p:txBody>
      </p:sp>
    </p:spTree>
    <p:extLst>
      <p:ext uri="{BB962C8B-B14F-4D97-AF65-F5344CB8AC3E}">
        <p14:creationId xmlns:p14="http://schemas.microsoft.com/office/powerpoint/2010/main" val="1823249411"/>
      </p:ext>
    </p:extLst>
  </p:cSld>
  <p:clrMapOvr>
    <a:masterClrMapping/>
  </p:clrMapOvr>
  <p:transition spd="slow">
    <p:plus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B824B-F9A4-4CA4-BA13-7C17B92B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4553E-DB30-40B5-9F88-9313A5D4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[1,2,3]-&gt;[[1,2,3]]</a:t>
            </a:r>
          </a:p>
          <a:p>
            <a:r>
              <a:rPr lang="en-US" altLang="zh-CN" dirty="0"/>
              <a:t>[4,5,6]-&gt;[[4,5,6]]</a:t>
            </a:r>
          </a:p>
          <a:p>
            <a:r>
              <a:rPr lang="en-US" altLang="zh-CN" dirty="0"/>
              <a:t>[[1,2,3],[4,5,6]]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EAEE8B1-A69B-4BFA-8439-1C3C35328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845267"/>
              </p:ext>
            </p:extLst>
          </p:nvPr>
        </p:nvGraphicFramePr>
        <p:xfrm>
          <a:off x="3923955" y="2132910"/>
          <a:ext cx="2952174" cy="193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" name="Equation" r:id="rId3" imgW="698400" imgH="457200" progId="Equation.DSMT4">
                  <p:embed/>
                </p:oleObj>
              </mc:Choice>
              <mc:Fallback>
                <p:oleObj name="Equation" r:id="rId3" imgW="698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3955" y="2132910"/>
                        <a:ext cx="2952174" cy="1932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2049928"/>
      </p:ext>
    </p:extLst>
  </p:cSld>
  <p:clrMapOvr>
    <a:masterClrMapping/>
  </p:clrMapOvr>
  <p:transition spd="slow">
    <p:plus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7D220-A6E7-4E9F-ADC9-A9C36C08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Reshape Layer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C8FF0A-688F-4B78-8F22-14CE30518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131244"/>
              </p:ext>
            </p:extLst>
          </p:nvPr>
        </p:nvGraphicFramePr>
        <p:xfrm>
          <a:off x="3600450" y="2246313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" name="Equation" r:id="rId3" imgW="215640" imgH="253800" progId="Equation.DSMT4">
                  <p:embed/>
                </p:oleObj>
              </mc:Choice>
              <mc:Fallback>
                <p:oleObj name="Equation" r:id="rId3" imgW="215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0450" y="2246313"/>
                        <a:ext cx="21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95E0C11-4C03-4332-A245-D00D62B19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87608"/>
              </p:ext>
            </p:extLst>
          </p:nvPr>
        </p:nvGraphicFramePr>
        <p:xfrm>
          <a:off x="2555859" y="1124840"/>
          <a:ext cx="3793685" cy="16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9" name="Equation" r:id="rId5" imgW="1104840" imgH="482400" progId="Equation.DSMT4">
                  <p:embed/>
                </p:oleObj>
              </mc:Choice>
              <mc:Fallback>
                <p:oleObj name="Equation" r:id="rId5" imgW="11048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5859" y="1124840"/>
                        <a:ext cx="3793685" cy="16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D611A59-C9DB-46FB-AEEA-F7186B06B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41970"/>
              </p:ext>
            </p:extLst>
          </p:nvPr>
        </p:nvGraphicFramePr>
        <p:xfrm>
          <a:off x="2664383" y="3910930"/>
          <a:ext cx="3576638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0" name="Equation" r:id="rId7" imgW="1041120" imgH="482400" progId="Equation.DSMT4">
                  <p:embed/>
                </p:oleObj>
              </mc:Choice>
              <mc:Fallback>
                <p:oleObj name="Equation" r:id="rId7" imgW="1041120" imgH="482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95E0C11-4C03-4332-A245-D00D62B190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4383" y="3910930"/>
                        <a:ext cx="3576638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头: 下 8">
            <a:extLst>
              <a:ext uri="{FF2B5EF4-FFF2-40B4-BE49-F238E27FC236}">
                <a16:creationId xmlns:a16="http://schemas.microsoft.com/office/drawing/2014/main" id="{6AC539CF-A173-4FC1-B98F-150FB6A40C7B}"/>
              </a:ext>
            </a:extLst>
          </p:cNvPr>
          <p:cNvSpPr/>
          <p:nvPr/>
        </p:nvSpPr>
        <p:spPr>
          <a:xfrm>
            <a:off x="4283980" y="2924965"/>
            <a:ext cx="432030" cy="72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76759"/>
      </p:ext>
    </p:extLst>
  </p:cSld>
  <p:clrMapOvr>
    <a:masterClrMapping/>
  </p:clrMapOvr>
  <p:transition spd="slow">
    <p:plus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F7C27-B407-4A13-9E9B-C64EB324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D89DDAF-F80A-483A-A0EB-BCEA556D1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204386"/>
              </p:ext>
            </p:extLst>
          </p:nvPr>
        </p:nvGraphicFramePr>
        <p:xfrm>
          <a:off x="2613025" y="1125538"/>
          <a:ext cx="3919538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4" name="Equation" r:id="rId3" imgW="927000" imgH="457200" progId="Equation.DSMT4">
                  <p:embed/>
                </p:oleObj>
              </mc:Choice>
              <mc:Fallback>
                <p:oleObj name="Equation" r:id="rId3" imgW="927000" imgH="457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EAEE8B1-A69B-4BFA-8439-1C3C35328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3025" y="1125538"/>
                        <a:ext cx="3919538" cy="193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D11E19-A78D-42D4-A9F7-44AC09498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007308"/>
              </p:ext>
            </p:extLst>
          </p:nvPr>
        </p:nvGraphicFramePr>
        <p:xfrm>
          <a:off x="2638425" y="4076700"/>
          <a:ext cx="3867150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5" name="Equation" r:id="rId5" imgW="914400" imgH="457200" progId="Equation.DSMT4">
                  <p:embed/>
                </p:oleObj>
              </mc:Choice>
              <mc:Fallback>
                <p:oleObj name="Equation" r:id="rId5" imgW="914400" imgH="457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D89DDAF-F80A-483A-A0EB-BCEA556D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425" y="4076700"/>
                        <a:ext cx="3867150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E8AE6133-C66D-48A8-B644-913916489056}"/>
              </a:ext>
            </a:extLst>
          </p:cNvPr>
          <p:cNvSpPr/>
          <p:nvPr/>
        </p:nvSpPr>
        <p:spPr>
          <a:xfrm>
            <a:off x="4355985" y="3080426"/>
            <a:ext cx="432030" cy="72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84793"/>
      </p:ext>
    </p:extLst>
  </p:cSld>
  <p:clrMapOvr>
    <a:masterClrMapping/>
  </p:clrMapOvr>
  <p:transition spd="slow">
    <p:plus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A97DF-6558-460B-9128-32AF3624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Expand Dims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D5F87-BC89-46CF-99AD-FC1F3876D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扩展一个维度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7A5BA57-179D-4006-9AA9-249CD4283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107223"/>
              </p:ext>
            </p:extLst>
          </p:nvPr>
        </p:nvGraphicFramePr>
        <p:xfrm>
          <a:off x="2771875" y="1465595"/>
          <a:ext cx="3919538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8" name="Equation" r:id="rId3" imgW="927000" imgH="457200" progId="Equation.DSMT4">
                  <p:embed/>
                </p:oleObj>
              </mc:Choice>
              <mc:Fallback>
                <p:oleObj name="Equation" r:id="rId3" imgW="927000" imgH="457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D89DDAF-F80A-483A-A0EB-BCEA556D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75" y="1465595"/>
                        <a:ext cx="3919538" cy="193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BA666CD-130F-44B6-9015-4A43761DF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200139"/>
              </p:ext>
            </p:extLst>
          </p:nvPr>
        </p:nvGraphicFramePr>
        <p:xfrm>
          <a:off x="2476500" y="4024313"/>
          <a:ext cx="4510088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" name="Equation" r:id="rId5" imgW="1066680" imgH="482400" progId="Equation.DSMT4">
                  <p:embed/>
                </p:oleObj>
              </mc:Choice>
              <mc:Fallback>
                <p:oleObj name="Equation" r:id="rId5" imgW="1066680" imgH="4824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7A5BA57-179D-4006-9AA9-249CD42837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6500" y="4024313"/>
                        <a:ext cx="4510088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9086701"/>
      </p:ext>
    </p:extLst>
  </p:cSld>
  <p:clrMapOvr>
    <a:masterClrMapping/>
  </p:clrMapOvr>
  <p:transition spd="slow">
    <p:plus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9CF5C-7DC0-47FF-8181-DBB0F2A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UpSampling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28E259-9CC0-4856-A99C-195225B51151}"/>
              </a:ext>
            </a:extLst>
          </p:cNvPr>
          <p:cNvSpPr/>
          <p:nvPr/>
        </p:nvSpPr>
        <p:spPr>
          <a:xfrm>
            <a:off x="755735" y="1124840"/>
            <a:ext cx="716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class </a:t>
            </a:r>
            <a:r>
              <a:rPr lang="en-US" altLang="zh-CN" sz="3600" dirty="0" err="1"/>
              <a:t>tensorlayer.layers.UpSampling2d</a:t>
            </a:r>
            <a:r>
              <a:rPr lang="en-US" altLang="zh-CN" sz="3600" dirty="0"/>
              <a:t>(scale, method='bilinear', </a:t>
            </a:r>
            <a:r>
              <a:rPr lang="en-US" altLang="zh-CN" sz="3600" dirty="0" err="1"/>
              <a:t>antialias</a:t>
            </a:r>
            <a:r>
              <a:rPr lang="en-US" altLang="zh-CN" sz="3600" dirty="0"/>
              <a:t>=False, </a:t>
            </a:r>
            <a:r>
              <a:rPr lang="en-US" altLang="zh-CN" sz="3600" dirty="0" err="1"/>
              <a:t>data_format</a:t>
            </a:r>
            <a:r>
              <a:rPr lang="en-US" altLang="zh-CN" sz="3600" dirty="0"/>
              <a:t>='</a:t>
            </a:r>
            <a:r>
              <a:rPr lang="en-US" altLang="zh-CN" sz="3600" dirty="0" err="1"/>
              <a:t>channel_last</a:t>
            </a:r>
            <a:r>
              <a:rPr lang="en-US" altLang="zh-CN" sz="3600" dirty="0"/>
              <a:t>', name=None)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895026"/>
      </p:ext>
    </p:extLst>
  </p:cSld>
  <p:clrMapOvr>
    <a:masterClrMapping/>
  </p:clrMapOvr>
  <p:transition spd="slow">
    <p:plus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EB5C8-283C-468D-8193-DE620039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4F2CAD-1997-47FA-99EF-31CC5C14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76"/>
            <a:ext cx="9144000" cy="33918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E4ABA6-F49B-4D78-9321-AD9BD2F9C26D}"/>
              </a:ext>
            </a:extLst>
          </p:cNvPr>
          <p:cNvSpPr/>
          <p:nvPr/>
        </p:nvSpPr>
        <p:spPr>
          <a:xfrm>
            <a:off x="550609" y="5513684"/>
            <a:ext cx="8136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[1].	Dong, C., et al. Learning a Deep Convolutional Network for Image Super-Resolution. in European Conference on Computer Vision. 2014. Zurich, Switzerland.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95041"/>
      </p:ext>
    </p:extLst>
  </p:cSld>
  <p:clrMapOvr>
    <a:masterClrMapping/>
  </p:clrMapOvr>
  <p:transition spd="slow">
    <p:plus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4C1D0-6299-4CDC-A0D0-DE8B8D65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FSRCNN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D1533B-9C49-44C0-8420-41CD3AF5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2" y="1700578"/>
            <a:ext cx="8820295" cy="34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2852"/>
      </p:ext>
    </p:extLst>
  </p:cSld>
  <p:clrMapOvr>
    <a:masterClrMapping/>
  </p:clrMapOvr>
  <p:transition spd="slow">
    <p:plus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82E51-BA1D-4FBA-8C1F-6E9A1827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ZSSR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59D90F-CF04-4F52-ADB5-B5FCB599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314575"/>
            <a:ext cx="8153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5415"/>
      </p:ext>
    </p:extLst>
  </p:cSld>
  <p:clrMapOvr>
    <a:masterClrMapping/>
  </p:clrMapOvr>
  <p:transition spd="slow">
    <p:plu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FF60E76-34FD-460F-94BE-5FD2971783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good effect in SR?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374102-3ACE-4E9A-982E-D95E7A3E57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Clear edges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34E33F-073B-4DAE-8CB4-F4F76E2C275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Less jaggy artifacts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AFD0BF-6D76-4BD4-88B1-AF628A6C04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Less block artifacts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6CFDF4-292B-439E-A4C9-FE333EF17C9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Less details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F44ACE-8D28-49CA-987E-2BE6A947C43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C86D2F-ACD4-45EB-95C3-5DF91182A23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CF3EA4D-8780-4C17-8915-9531D94DDD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B5AEC7B-B24A-4DB1-888D-097CA8ECB27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09D863EC-777C-421E-8882-9B8400741D4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89F56F6-BCA4-4083-8F57-DEFE97B8591A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DBCE77-4619-4712-8692-FF9C7A96DC4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39333"/>
      </p:ext>
    </p:extLst>
  </p:cSld>
  <p:clrMapOvr>
    <a:masterClrMapping/>
  </p:clrMapOvr>
  <p:transition spd="slow">
    <p:plus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52C51-F6FC-4095-B5C4-BEF08DC9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ZSSR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01274D-2225-4E44-BAAB-7297C1F9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0" y="1141352"/>
            <a:ext cx="8049376" cy="4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473"/>
      </p:ext>
    </p:extLst>
  </p:cSld>
  <p:clrMapOvr>
    <a:masterClrMapping/>
  </p:clrMapOvr>
  <p:transition spd="slow">
    <p:plus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CD282-2422-4863-90E9-70164C8F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ZSSR</a:t>
            </a:r>
            <a:endParaRPr lang="zh-CN" altLang="en-US" dirty="0"/>
          </a:p>
        </p:txBody>
      </p:sp>
      <p:pic>
        <p:nvPicPr>
          <p:cNvPr id="111618" name="图片 3">
            <a:extLst>
              <a:ext uri="{FF2B5EF4-FFF2-40B4-BE49-F238E27FC236}">
                <a16:creationId xmlns:a16="http://schemas.microsoft.com/office/drawing/2014/main" id="{8CA51E72-CB43-4E17-85B1-C4F76DBF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57" y="4306527"/>
            <a:ext cx="6588139" cy="16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649558-F052-44B2-9C33-055ADDF8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57" y="980830"/>
            <a:ext cx="6184462" cy="3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73397"/>
      </p:ext>
    </p:extLst>
  </p:cSld>
  <p:clrMapOvr>
    <a:masterClrMapping/>
  </p:clrMapOvr>
  <p:transition spd="slow">
    <p:plus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3FF2D-BD6D-4727-B21C-D3AF0193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ZSSR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C6C644-BE49-4DDD-A4D6-BC145C30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689"/>
            <a:ext cx="9144000" cy="29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828"/>
      </p:ext>
    </p:extLst>
  </p:cSld>
  <p:clrMapOvr>
    <a:masterClrMapping/>
  </p:clrMapOvr>
  <p:transition spd="slow">
    <p:plus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A9E87-6FD7-4DD9-BD54-D13DB3D5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2E9D2-B4BF-4BBB-AAF6-84986732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570"/>
            <a:ext cx="9144000" cy="3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8045"/>
      </p:ext>
    </p:extLst>
  </p:cSld>
  <p:clrMapOvr>
    <a:masterClrMapping/>
  </p:clrMapOvr>
  <p:transition spd="slow">
    <p:plus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AE195-94D8-40A8-8CDB-E4DD110E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ESRGAN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A13A70-8ABF-406A-B456-6E06F2B9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209675"/>
            <a:ext cx="88296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4978"/>
      </p:ext>
    </p:extLst>
  </p:cSld>
  <p:clrMapOvr>
    <a:masterClrMapping/>
  </p:clrMapOvr>
  <p:transition spd="slow">
    <p:plus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31FED-03AA-42B7-BB0B-F782F058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ESRGAN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0CC67F-7E83-400B-8282-428076CD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052835"/>
            <a:ext cx="8820150" cy="1371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A7B9A7-2BF5-4065-9D6A-AF71CB58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594620"/>
            <a:ext cx="8820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0457"/>
      </p:ext>
    </p:extLst>
  </p:cSld>
  <p:clrMapOvr>
    <a:masterClrMapping/>
  </p:clrMapOvr>
  <p:transition spd="slow">
    <p:plus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42FB8-1BD2-49E5-BB32-FBEFC173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ESRGAN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F1AF0-77C2-41E6-B88C-7EA75AD5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528887"/>
            <a:ext cx="89344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3037"/>
      </p:ext>
    </p:extLst>
  </p:cSld>
  <p:clrMapOvr>
    <a:masterClrMapping/>
  </p:clrMapOvr>
  <p:transition spd="slow">
    <p:plus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CBCF2-C9D8-403D-869A-702E99DE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SRFeat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2B006C-DD0C-4F4C-A685-0C412550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8" y="980830"/>
            <a:ext cx="8132036" cy="2287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328649-8CD5-4B39-B6A4-DF54C5A9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3627354"/>
            <a:ext cx="8410464" cy="16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4929"/>
      </p:ext>
    </p:extLst>
  </p:cSld>
  <p:clrMapOvr>
    <a:masterClrMapping/>
  </p:clrMapOvr>
  <p:transition spd="slow">
    <p:plus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5495" y="4669596"/>
            <a:ext cx="327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   ：高分辨率图像     </a:t>
            </a:r>
            <a:endParaRPr lang="en-US" altLang="zh-CN" b="1" dirty="0"/>
          </a:p>
          <a:p>
            <a:r>
              <a:rPr lang="zh-CN" altLang="en-US" b="1" dirty="0"/>
              <a:t>       ：低分辨率图像   </a:t>
            </a:r>
            <a:endParaRPr lang="en-US" altLang="zh-CN" b="1" dirty="0"/>
          </a:p>
          <a:p>
            <a:r>
              <a:rPr lang="zh-CN" altLang="en-US" b="1" dirty="0"/>
              <a:t>       ：退化矩阵</a:t>
            </a:r>
            <a:endParaRPr lang="en-US" altLang="zh-CN" b="1" dirty="0"/>
          </a:p>
          <a:p>
            <a:r>
              <a:rPr lang="zh-CN" altLang="en-US" b="1" dirty="0"/>
              <a:t>  </a:t>
            </a:r>
            <a:r>
              <a:rPr lang="en-US" altLang="zh-CN" b="1" dirty="0"/>
              <a:t>     </a:t>
            </a:r>
            <a:r>
              <a:rPr lang="zh-CN" altLang="en-US" b="1" dirty="0"/>
              <a:t>：正则化约束             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 ：噪声             </a:t>
            </a:r>
            <a:endParaRPr lang="en-US" altLang="zh-CN" b="1" dirty="0"/>
          </a:p>
          <a:p>
            <a:r>
              <a:rPr lang="en-US" altLang="zh-CN" b="1" dirty="0"/>
              <a:t>    </a:t>
            </a:r>
            <a:r>
              <a:rPr lang="zh-CN" altLang="en-US" b="1" dirty="0"/>
              <a:t>   ：拉格朗日乘子</a:t>
            </a:r>
            <a:endParaRPr lang="en-US" altLang="zh-CN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</a:t>
            </a:r>
            <a:r>
              <a:rPr lang="en-US" altLang="zh-CN" dirty="0"/>
              <a:t>——</a:t>
            </a:r>
            <a:r>
              <a:rPr lang="zh-CN" altLang="en-US" dirty="0"/>
              <a:t>正则化模型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975830" y="2780928"/>
          <a:ext cx="2851517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0" name="Equation" r:id="rId3" imgW="838080" imgH="190440" progId="Equation.DSMT4">
                  <p:embed/>
                </p:oleObj>
              </mc:Choice>
              <mc:Fallback>
                <p:oleObj name="Equation" r:id="rId3" imgW="838080" imgH="19044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830" y="2780928"/>
                        <a:ext cx="2851517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294202" y="3429000"/>
          <a:ext cx="6499669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1" name="Equation" r:id="rId5" imgW="2336800" imgH="355600" progId="Equation.DSMT4">
                  <p:embed/>
                </p:oleObj>
              </mc:Choice>
              <mc:Fallback>
                <p:oleObj name="Equation" r:id="rId5" imgW="2336800" imgH="3556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202" y="3429000"/>
                        <a:ext cx="6499669" cy="1008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726058" y="4581128"/>
          <a:ext cx="432048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2" name="Equation" r:id="rId7" imgW="228600" imgH="190440" progId="Equation.DSMT4">
                  <p:embed/>
                </p:oleObj>
              </mc:Choice>
              <mc:Fallback>
                <p:oleObj name="Equation" r:id="rId7" imgW="228600" imgH="1904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058" y="4581128"/>
                        <a:ext cx="432048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762398" y="4941168"/>
          <a:ext cx="3111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3" name="Equation" r:id="rId9" imgW="164880" imgH="190440" progId="Equation.DSMT4">
                  <p:embed/>
                </p:oleObj>
              </mc:Choice>
              <mc:Fallback>
                <p:oleObj name="Equation" r:id="rId9" imgW="164880" imgH="1904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98" y="4941168"/>
                        <a:ext cx="3111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771342" y="5276498"/>
          <a:ext cx="287338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4" name="Equation" r:id="rId11" imgW="152280" imgH="164880" progId="Equation.DSMT4">
                  <p:embed/>
                </p:oleObj>
              </mc:Choice>
              <mc:Fallback>
                <p:oleObj name="Equation" r:id="rId11" imgW="152280" imgH="16488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42" y="5276498"/>
                        <a:ext cx="287338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583431" y="5468267"/>
          <a:ext cx="5746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5" name="Equation" r:id="rId13" imgW="304560" imgH="253800" progId="Equation.DSMT4">
                  <p:embed/>
                </p:oleObj>
              </mc:Choice>
              <mc:Fallback>
                <p:oleObj name="Equation" r:id="rId13" imgW="304560" imgH="2538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31" y="5468267"/>
                        <a:ext cx="57467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/>
          </p:nvPr>
        </p:nvGraphicFramePr>
        <p:xfrm>
          <a:off x="755576" y="6020966"/>
          <a:ext cx="2397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6" name="Equation" r:id="rId15" imgW="126720" imgH="190440" progId="Equation.DSMT4">
                  <p:embed/>
                </p:oleObj>
              </mc:Choice>
              <mc:Fallback>
                <p:oleObj name="Equation" r:id="rId15" imgW="126720" imgH="19044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6020966"/>
                        <a:ext cx="2397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771360" y="5805264"/>
          <a:ext cx="2635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7" name="Equation" r:id="rId17" imgW="139680" imgH="177480" progId="Equation.DSMT4">
                  <p:embed/>
                </p:oleObj>
              </mc:Choice>
              <mc:Fallback>
                <p:oleObj name="Equation" r:id="rId17" imgW="139680" imgH="17748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0" y="5805264"/>
                        <a:ext cx="26352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E:\科研\科研论文投稿\中频信息\作图\分化\3x\Parrot\3x\Parrots.png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9419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科研\科研论文投稿\中频信息\作图\分化\3x\Parrot\3x\Parrots.png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2483921" y="1254364"/>
            <a:ext cx="1382395" cy="1382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1790984" y="1484784"/>
            <a:ext cx="653588" cy="585370"/>
            <a:chOff x="1790984" y="1484784"/>
            <a:chExt cx="653588" cy="585370"/>
          </a:xfrm>
        </p:grpSpPr>
        <p:sp>
          <p:nvSpPr>
            <p:cNvPr id="19" name="右箭头 18"/>
            <p:cNvSpPr/>
            <p:nvPr/>
          </p:nvSpPr>
          <p:spPr>
            <a:xfrm>
              <a:off x="1835696" y="1851079"/>
              <a:ext cx="593178" cy="219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文本框 2"/>
            <p:cNvSpPr txBox="1">
              <a:spLocks noChangeArrowheads="1"/>
            </p:cNvSpPr>
            <p:nvPr/>
          </p:nvSpPr>
          <p:spPr bwMode="auto">
            <a:xfrm>
              <a:off x="1790984" y="1484784"/>
              <a:ext cx="653588" cy="266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旋转</a:t>
              </a:r>
              <a:endParaRPr lang="zh-CN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</p:grpSp>
      <p:pic>
        <p:nvPicPr>
          <p:cNvPr id="21" name="图片 20" descr="E:\科研\科研论文投稿\反向稀疏表示的图像超分辨率放大算法\manuscript\第一次修改\拼图\对比各种算法\3x_parrot\Parrotsdarta_0bi.png"/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4459201" y="1254364"/>
            <a:ext cx="1382395" cy="1382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/>
          <p:cNvGrpSpPr/>
          <p:nvPr/>
        </p:nvGrpSpPr>
        <p:grpSpPr>
          <a:xfrm>
            <a:off x="3819537" y="1484784"/>
            <a:ext cx="666807" cy="585894"/>
            <a:chOff x="3819537" y="1484784"/>
            <a:chExt cx="666807" cy="585894"/>
          </a:xfrm>
        </p:grpSpPr>
        <p:sp>
          <p:nvSpPr>
            <p:cNvPr id="22" name="右箭头 21"/>
            <p:cNvSpPr/>
            <p:nvPr/>
          </p:nvSpPr>
          <p:spPr>
            <a:xfrm>
              <a:off x="3858653" y="1851078"/>
              <a:ext cx="569331" cy="21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文本框 2"/>
            <p:cNvSpPr txBox="1">
              <a:spLocks noChangeArrowheads="1"/>
            </p:cNvSpPr>
            <p:nvPr/>
          </p:nvSpPr>
          <p:spPr bwMode="auto">
            <a:xfrm>
              <a:off x="3819537" y="1484784"/>
              <a:ext cx="666807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模糊</a:t>
              </a:r>
              <a:endParaRPr lang="zh-CN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</p:grpSp>
      <p:pic>
        <p:nvPicPr>
          <p:cNvPr id="24" name="图片 23" descr="E:\科研\科研论文投稿\反向稀疏表示的图像超分辨率放大算法\manuscript\第一次修改\拼图\对比各种算法\3x_parrot\Parrotsdarta_0bi.png"/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6630873" y="1688519"/>
            <a:ext cx="719455" cy="71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组合 30"/>
          <p:cNvGrpSpPr/>
          <p:nvPr/>
        </p:nvGrpSpPr>
        <p:grpSpPr>
          <a:xfrm>
            <a:off x="5796061" y="1484784"/>
            <a:ext cx="953595" cy="585370"/>
            <a:chOff x="5755355" y="1484784"/>
            <a:chExt cx="953595" cy="585370"/>
          </a:xfrm>
        </p:grpSpPr>
        <p:sp>
          <p:nvSpPr>
            <p:cNvPr id="25" name="右箭头 24"/>
            <p:cNvSpPr/>
            <p:nvPr/>
          </p:nvSpPr>
          <p:spPr>
            <a:xfrm>
              <a:off x="5823432" y="1851079"/>
              <a:ext cx="756000" cy="219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文本框 2"/>
            <p:cNvSpPr txBox="1">
              <a:spLocks noChangeArrowheads="1"/>
            </p:cNvSpPr>
            <p:nvPr/>
          </p:nvSpPr>
          <p:spPr bwMode="auto">
            <a:xfrm>
              <a:off x="5755355" y="1484784"/>
              <a:ext cx="953595" cy="335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下采样</a:t>
              </a:r>
              <a:endParaRPr lang="zh-CN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</p:grpSp>
      <p:pic>
        <p:nvPicPr>
          <p:cNvPr id="27" name="图片 26" descr="E:\科研\科研论文投稿\反向稀疏表示的图像超分辨率放大算法\manuscript\第一次修改\拼图\对比各种算法\3x_parrot\Parrotsdarta_10ANR.png"/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8130376" y="1658784"/>
            <a:ext cx="719455" cy="71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组合 31"/>
          <p:cNvGrpSpPr/>
          <p:nvPr/>
        </p:nvGrpSpPr>
        <p:grpSpPr>
          <a:xfrm>
            <a:off x="7291205" y="1484784"/>
            <a:ext cx="1005332" cy="596520"/>
            <a:chOff x="7291205" y="1484784"/>
            <a:chExt cx="1005332" cy="596520"/>
          </a:xfrm>
        </p:grpSpPr>
        <p:sp>
          <p:nvSpPr>
            <p:cNvPr id="28" name="右箭头 27"/>
            <p:cNvSpPr/>
            <p:nvPr/>
          </p:nvSpPr>
          <p:spPr>
            <a:xfrm>
              <a:off x="7380312" y="1862229"/>
              <a:ext cx="720000" cy="219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文本框 2"/>
            <p:cNvSpPr txBox="1">
              <a:spLocks noChangeArrowheads="1"/>
            </p:cNvSpPr>
            <p:nvPr/>
          </p:nvSpPr>
          <p:spPr bwMode="auto">
            <a:xfrm>
              <a:off x="7291205" y="1484784"/>
              <a:ext cx="1005332" cy="293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b="1" kern="100" dirty="0">
                  <a:solidFill>
                    <a:schemeClr val="accent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/>
                </a:rPr>
                <a:t>加噪声</a:t>
              </a:r>
              <a:endParaRPr lang="zh-CN" kern="10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203848" y="4725144"/>
            <a:ext cx="5400600" cy="1626770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9004" y="5157192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难点：正则化约束怎么设计？</a:t>
            </a:r>
          </a:p>
        </p:txBody>
      </p:sp>
    </p:spTree>
    <p:extLst>
      <p:ext uri="{BB962C8B-B14F-4D97-AF65-F5344CB8AC3E}">
        <p14:creationId xmlns:p14="http://schemas.microsoft.com/office/powerpoint/2010/main" val="85031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spd="slow" advTm="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4314A-BD99-430C-BF09-8B2ED26D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total variation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9F1B49D-246C-408E-A751-13ADFE85C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76328"/>
              </p:ext>
            </p:extLst>
          </p:nvPr>
        </p:nvGraphicFramePr>
        <p:xfrm>
          <a:off x="547688" y="882650"/>
          <a:ext cx="5019980" cy="85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1" name="Equation" r:id="rId3" imgW="2400300" imgH="431800" progId="Equation.DSMT4">
                  <p:embed/>
                </p:oleObj>
              </mc:Choice>
              <mc:Fallback>
                <p:oleObj name="Equation" r:id="rId3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882650"/>
                        <a:ext cx="5019980" cy="859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F697100-DC46-4182-B125-40CDD232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78DEFA8-AD23-4AB2-B172-A9F411165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161795"/>
              </p:ext>
            </p:extLst>
          </p:nvPr>
        </p:nvGraphicFramePr>
        <p:xfrm>
          <a:off x="647483" y="1578572"/>
          <a:ext cx="3816265" cy="81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2" name="Equation" r:id="rId5" imgW="1841500" imgH="393700" progId="Equation.DSMT4">
                  <p:embed/>
                </p:oleObj>
              </mc:Choice>
              <mc:Fallback>
                <p:oleObj name="Equation" r:id="rId5" imgW="18415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483" y="1578572"/>
                        <a:ext cx="3816265" cy="818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FA017C6-797B-4A4D-B6CF-FBD8DB5DD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796761"/>
              </p:ext>
            </p:extLst>
          </p:nvPr>
        </p:nvGraphicFramePr>
        <p:xfrm>
          <a:off x="4698436" y="1716511"/>
          <a:ext cx="3425847" cy="54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3" name="Equation" r:id="rId7" imgW="1397000" imgH="228600" progId="Equation.DSMT4">
                  <p:embed/>
                </p:oleObj>
              </mc:Choice>
              <mc:Fallback>
                <p:oleObj name="Equation" r:id="rId7" imgW="13970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436" y="1716511"/>
                        <a:ext cx="3425847" cy="542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25AD795-7416-4608-A41D-43E65E0B2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55171"/>
              </p:ext>
            </p:extLst>
          </p:nvPr>
        </p:nvGraphicFramePr>
        <p:xfrm>
          <a:off x="185717" y="2359275"/>
          <a:ext cx="4739796" cy="85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4" name="Equation" r:id="rId9" imgW="2374900" imgH="444500" progId="Equation.DSMT4">
                  <p:embed/>
                </p:oleObj>
              </mc:Choice>
              <mc:Fallback>
                <p:oleObj name="Equation" r:id="rId9" imgW="2374900" imgH="444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17" y="2359275"/>
                        <a:ext cx="4739796" cy="859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6">
            <a:extLst>
              <a:ext uri="{FF2B5EF4-FFF2-40B4-BE49-F238E27FC236}">
                <a16:creationId xmlns:a16="http://schemas.microsoft.com/office/drawing/2014/main" id="{D7729BE1-198B-4EA1-B385-1919D93E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0892CCB-C39B-4587-A563-0DC7B03D5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731474"/>
              </p:ext>
            </p:extLst>
          </p:nvPr>
        </p:nvGraphicFramePr>
        <p:xfrm>
          <a:off x="5265372" y="2558275"/>
          <a:ext cx="3687428" cy="38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5" name="Equation" r:id="rId11" imgW="2120900" imgH="203200" progId="Equation.DSMT4">
                  <p:embed/>
                </p:oleObj>
              </mc:Choice>
              <mc:Fallback>
                <p:oleObj name="Equation" r:id="rId11" imgW="2120900" imgH="20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372" y="2558275"/>
                        <a:ext cx="3687428" cy="3868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F8B6C04-8401-418E-A246-D0A86BE4890F}"/>
              </a:ext>
            </a:extLst>
          </p:cNvPr>
          <p:cNvSpPr txBox="1"/>
          <p:nvPr/>
        </p:nvSpPr>
        <p:spPr>
          <a:xfrm>
            <a:off x="399449" y="2995095"/>
            <a:ext cx="8128597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In image processing            is the horizontal gradient, and            is the vertical gradient.</a:t>
            </a:r>
            <a:endParaRPr lang="zh-CN" altLang="en-US" sz="2400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88DDBDD-D585-4006-B774-865439BF2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93301"/>
              </p:ext>
            </p:extLst>
          </p:nvPr>
        </p:nvGraphicFramePr>
        <p:xfrm>
          <a:off x="3481605" y="2900233"/>
          <a:ext cx="647483" cy="93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6" name="Equation" r:id="rId13" imgW="279279" imgH="393529" progId="Equation.DSMT4">
                  <p:embed/>
                </p:oleObj>
              </mc:Choice>
              <mc:Fallback>
                <p:oleObj name="Equation" r:id="rId13" imgW="279279" imgH="393529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605" y="2900233"/>
                        <a:ext cx="647483" cy="935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69E2D23-62B5-4670-B5B1-A939C7953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303503"/>
              </p:ext>
            </p:extLst>
          </p:nvPr>
        </p:nvGraphicFramePr>
        <p:xfrm>
          <a:off x="8305800" y="2914650"/>
          <a:ext cx="6477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7" name="Equation" r:id="rId15" imgW="279360" imgH="419040" progId="Equation.DSMT4">
                  <p:embed/>
                </p:oleObj>
              </mc:Choice>
              <mc:Fallback>
                <p:oleObj name="Equation" r:id="rId15" imgW="279360" imgH="4190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888DDBDD-D585-4006-B774-865439BF20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914650"/>
                        <a:ext cx="647700" cy="996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F65246C-E492-47D8-9E17-447BD0C11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178237"/>
              </p:ext>
            </p:extLst>
          </p:nvPr>
        </p:nvGraphicFramePr>
        <p:xfrm>
          <a:off x="547688" y="4578988"/>
          <a:ext cx="4662878" cy="1525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8" name="Equation" r:id="rId17" imgW="2882900" imgH="939800" progId="Equation.DSMT4">
                  <p:embed/>
                </p:oleObj>
              </mc:Choice>
              <mc:Fallback>
                <p:oleObj name="Equation" r:id="rId17" imgW="2882900" imgH="939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4578988"/>
                        <a:ext cx="4662878" cy="1525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511123"/>
      </p:ext>
    </p:extLst>
  </p:cSld>
  <p:clrMapOvr>
    <a:masterClrMapping/>
  </p:clrMapOvr>
  <p:transition spd="slow">
    <p:plus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6|1.1|1|1.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动感演绎">
  <a:themeElements>
    <a:clrScheme name="动感演绎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动感演绎">
      <a:majorFont>
        <a:latin typeface="楷体_GB2312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动感演绎 1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动感演绎 2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4972BB"/>
        </a:accent1>
        <a:accent2>
          <a:srgbClr val="6A99D8"/>
        </a:accent2>
        <a:accent3>
          <a:srgbClr val="FFFFFF"/>
        </a:accent3>
        <a:accent4>
          <a:srgbClr val="1C2E6A"/>
        </a:accent4>
        <a:accent5>
          <a:srgbClr val="B1BCDA"/>
        </a:accent5>
        <a:accent6>
          <a:srgbClr val="5F8AC4"/>
        </a:accent6>
        <a:hlink>
          <a:srgbClr val="96B1E6"/>
        </a:hlink>
        <a:folHlink>
          <a:srgbClr val="99C2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动感演绎 3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6E51A7"/>
        </a:accent1>
        <a:accent2>
          <a:srgbClr val="8C8EE0"/>
        </a:accent2>
        <a:accent3>
          <a:srgbClr val="FFFFFF"/>
        </a:accent3>
        <a:accent4>
          <a:srgbClr val="1C2E6A"/>
        </a:accent4>
        <a:accent5>
          <a:srgbClr val="BAB3D0"/>
        </a:accent5>
        <a:accent6>
          <a:srgbClr val="7E80CB"/>
        </a:accent6>
        <a:hlink>
          <a:srgbClr val="96B1E6"/>
        </a:hlink>
        <a:folHlink>
          <a:srgbClr val="7BB3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12569</TotalTime>
  <Pages>0</Pages>
  <Words>2596</Words>
  <Characters>0</Characters>
  <Application>Microsoft Office PowerPoint</Application>
  <DocSecurity>0</DocSecurity>
  <PresentationFormat>全屏显示(4:3)</PresentationFormat>
  <Lines>0</Lines>
  <Paragraphs>565</Paragraphs>
  <Slides>123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123</vt:i4>
      </vt:variant>
    </vt:vector>
  </HeadingPairs>
  <TitlesOfParts>
    <vt:vector size="138" baseType="lpstr">
      <vt:lpstr>Arial Unicode MS</vt:lpstr>
      <vt:lpstr>Microsoft Yahei</vt:lpstr>
      <vt:lpstr>黑体</vt:lpstr>
      <vt:lpstr>楷体_GB2312</vt:lpstr>
      <vt:lpstr>宋体</vt:lpstr>
      <vt:lpstr>微软雅黑</vt:lpstr>
      <vt:lpstr>Arial</vt:lpstr>
      <vt:lpstr>Arial Black</vt:lpstr>
      <vt:lpstr>Calibri</vt:lpstr>
      <vt:lpstr>Times New Roman</vt:lpstr>
      <vt:lpstr>Verdana</vt:lpstr>
      <vt:lpstr>Wingdings</vt:lpstr>
      <vt:lpstr>动感演绎</vt:lpstr>
      <vt:lpstr>Equation</vt:lpstr>
      <vt:lpstr>Image</vt:lpstr>
      <vt:lpstr>Image Reconstruction</vt:lpstr>
      <vt:lpstr>目录</vt:lpstr>
      <vt:lpstr>背景及意义</vt:lpstr>
      <vt:lpstr>PowerPoint 演示文稿</vt:lpstr>
      <vt:lpstr>Application</vt:lpstr>
      <vt:lpstr>PowerPoint 演示文稿</vt:lpstr>
      <vt:lpstr>Main idea</vt:lpstr>
      <vt:lpstr>Object of Super Resolution</vt:lpstr>
      <vt:lpstr>PowerPoint 演示文稿</vt:lpstr>
      <vt:lpstr>PowerPoint 演示文稿</vt:lpstr>
      <vt:lpstr>Method</vt:lpstr>
      <vt:lpstr>Method</vt:lpstr>
      <vt:lpstr>PowerPoint 演示文稿</vt:lpstr>
      <vt:lpstr>Interpolation</vt:lpstr>
      <vt:lpstr>PowerPoint 演示文稿</vt:lpstr>
      <vt:lpstr>Based on Reconstruction</vt:lpstr>
      <vt:lpstr>PowerPoint 演示文稿</vt:lpstr>
      <vt:lpstr>Based on machine learning</vt:lpstr>
      <vt:lpstr>PowerPoint 演示文稿</vt:lpstr>
      <vt:lpstr>Bilinear</vt:lpstr>
      <vt:lpstr>PowerPoint 演示文稿</vt:lpstr>
      <vt:lpstr>Bicubic Interpolation</vt:lpstr>
      <vt:lpstr>PowerPoint 演示文稿</vt:lpstr>
      <vt:lpstr>Neighbor Embedding</vt:lpstr>
      <vt:lpstr>NE Result</vt:lpstr>
      <vt:lpstr>PowerPoint 演示文稿</vt:lpstr>
      <vt:lpstr>Model based on sparse representation</vt:lpstr>
      <vt:lpstr>PowerPoint 演示文稿</vt:lpstr>
      <vt:lpstr>Connect learning and reconstruction</vt:lpstr>
      <vt:lpstr>Traditional Feature extration</vt:lpstr>
      <vt:lpstr>PowerPoint 演示文稿</vt:lpstr>
      <vt:lpstr>提出的中频特征提取方法</vt:lpstr>
      <vt:lpstr>PowerPoint 演示文稿</vt:lpstr>
      <vt:lpstr>PowerPoint 演示文稿</vt:lpstr>
      <vt:lpstr>SR based on sparse representation</vt:lpstr>
      <vt:lpstr>PowerPoint 演示文稿</vt:lpstr>
      <vt:lpstr>SR based on sparse representation</vt:lpstr>
      <vt:lpstr>Anchor based sparse representation</vt:lpstr>
      <vt:lpstr>PowerPoint 演示文稿</vt:lpstr>
      <vt:lpstr>PSNR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Prior——Smooth</vt:lpstr>
      <vt:lpstr>PowerPoint 演示文稿</vt:lpstr>
      <vt:lpstr>Prior——External repetition</vt:lpstr>
      <vt:lpstr>PowerPoint 演示文稿</vt:lpstr>
      <vt:lpstr>Prior——Local similarity</vt:lpstr>
      <vt:lpstr>PowerPoint 演示文稿</vt:lpstr>
      <vt:lpstr>Prior——Non local similarity</vt:lpstr>
      <vt:lpstr>PowerPoint 演示文稿</vt:lpstr>
      <vt:lpstr>Prior——Pyramid self-similarity</vt:lpstr>
      <vt:lpstr>Self-learning</vt:lpstr>
      <vt:lpstr>Self-learning</vt:lpstr>
      <vt:lpstr>Convolutional PCA</vt:lpstr>
      <vt:lpstr>Neighbor Embedding</vt:lpstr>
      <vt:lpstr>Random Oscillation</vt:lpstr>
      <vt:lpstr>Four direction Propagation</vt:lpstr>
      <vt:lpstr>合成HR图像块</vt:lpstr>
      <vt:lpstr>Iterative back-projection</vt:lpstr>
      <vt:lpstr>Results</vt:lpstr>
      <vt:lpstr>Results</vt:lpstr>
      <vt:lpstr>Deep learning</vt:lpstr>
      <vt:lpstr>Deep learning</vt:lpstr>
      <vt:lpstr>Neural Network</vt:lpstr>
      <vt:lpstr>Activation Function</vt:lpstr>
      <vt:lpstr>Convolution</vt:lpstr>
      <vt:lpstr>Meaning of operations</vt:lpstr>
      <vt:lpstr>Group convolution</vt:lpstr>
      <vt:lpstr>Depthwise Convolution</vt:lpstr>
      <vt:lpstr>Global Depthwise Convolution</vt:lpstr>
      <vt:lpstr>Channel shuffle</vt:lpstr>
      <vt:lpstr>Batch Normalization</vt:lpstr>
      <vt:lpstr>Pool</vt:lpstr>
      <vt:lpstr>Deconvolution</vt:lpstr>
      <vt:lpstr>Flattern</vt:lpstr>
      <vt:lpstr>Elementwise</vt:lpstr>
      <vt:lpstr>stack</vt:lpstr>
      <vt:lpstr>Reshape Layer</vt:lpstr>
      <vt:lpstr>Sign</vt:lpstr>
      <vt:lpstr>Expand Dims</vt:lpstr>
      <vt:lpstr>UpSampling</vt:lpstr>
      <vt:lpstr>SR</vt:lpstr>
      <vt:lpstr>FSRCNN</vt:lpstr>
      <vt:lpstr>ZSSR</vt:lpstr>
      <vt:lpstr>ZSSR</vt:lpstr>
      <vt:lpstr>ZSSR</vt:lpstr>
      <vt:lpstr>ZSSR Results</vt:lpstr>
      <vt:lpstr>GAN</vt:lpstr>
      <vt:lpstr>ESRGAN</vt:lpstr>
      <vt:lpstr>ESRGAN</vt:lpstr>
      <vt:lpstr>ESRGAN</vt:lpstr>
      <vt:lpstr>SRFeat</vt:lpstr>
      <vt:lpstr>基础知识——正则化模型</vt:lpstr>
      <vt:lpstr> total variation</vt:lpstr>
      <vt:lpstr>PowerPoint 演示文稿</vt:lpstr>
      <vt:lpstr>Total variation with constraints</vt:lpstr>
      <vt:lpstr>PowerPoint 演示文稿</vt:lpstr>
      <vt:lpstr>Curve lenghth</vt:lpstr>
      <vt:lpstr>Curve lenghth</vt:lpstr>
      <vt:lpstr>Results</vt:lpstr>
      <vt:lpstr>PowerPoint 演示文稿</vt:lpstr>
      <vt:lpstr>Multilayer</vt:lpstr>
      <vt:lpstr>Vertical propagation</vt:lpstr>
      <vt:lpstr>Blind SR</vt:lpstr>
      <vt:lpstr>Some Results</vt:lpstr>
      <vt:lpstr>Some Results</vt:lpstr>
      <vt:lpstr>PowerPoint 演示文稿</vt:lpstr>
      <vt:lpstr>PowerPoint 演示文稿</vt:lpstr>
      <vt:lpstr>PowerPoint 演示文稿</vt:lpstr>
      <vt:lpstr>PowerPoint 演示文稿</vt:lpstr>
      <vt:lpstr>regularization term</vt:lpstr>
      <vt:lpstr>PowerPoint 演示文稿</vt:lpstr>
      <vt:lpstr>PowerPoint 演示文稿</vt:lpstr>
      <vt:lpstr>Kernel</vt:lpstr>
      <vt:lpstr>Constraints</vt:lpstr>
      <vt:lpstr>PowerPoint 演示文稿</vt:lpstr>
      <vt:lpstr>主函数</vt:lpstr>
      <vt:lpstr>主函数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computation</dc:title>
  <dc:creator>lijia</dc:creator>
  <cp:lastModifiedBy>xujian</cp:lastModifiedBy>
  <cp:revision>1720</cp:revision>
  <dcterms:created xsi:type="dcterms:W3CDTF">2016-12-22T02:00:00Z</dcterms:created>
  <dcterms:modified xsi:type="dcterms:W3CDTF">2025-03-20T02:40:01Z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